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89" r:id="rId1"/>
  </p:sldMasterIdLst>
  <p:notesMasterIdLst>
    <p:notesMasterId r:id="rId62"/>
  </p:notesMasterIdLst>
  <p:sldIdLst>
    <p:sldId id="732" r:id="rId2"/>
    <p:sldId id="256" r:id="rId3"/>
    <p:sldId id="748" r:id="rId4"/>
    <p:sldId id="407" r:id="rId5"/>
    <p:sldId id="396" r:id="rId6"/>
    <p:sldId id="348" r:id="rId7"/>
    <p:sldId id="349" r:id="rId8"/>
    <p:sldId id="398" r:id="rId9"/>
    <p:sldId id="718" r:id="rId10"/>
    <p:sldId id="409" r:id="rId11"/>
    <p:sldId id="410" r:id="rId12"/>
    <p:sldId id="288" r:id="rId13"/>
    <p:sldId id="279" r:id="rId14"/>
    <p:sldId id="734" r:id="rId15"/>
    <p:sldId id="738" r:id="rId16"/>
    <p:sldId id="735" r:id="rId17"/>
    <p:sldId id="739" r:id="rId18"/>
    <p:sldId id="712" r:id="rId19"/>
    <p:sldId id="715" r:id="rId20"/>
    <p:sldId id="713" r:id="rId21"/>
    <p:sldId id="711" r:id="rId22"/>
    <p:sldId id="412" r:id="rId23"/>
    <p:sldId id="716" r:id="rId24"/>
    <p:sldId id="717" r:id="rId25"/>
    <p:sldId id="694" r:id="rId26"/>
    <p:sldId id="382" r:id="rId27"/>
    <p:sldId id="261" r:id="rId28"/>
    <p:sldId id="385" r:id="rId29"/>
    <p:sldId id="388" r:id="rId30"/>
    <p:sldId id="263" r:id="rId31"/>
    <p:sldId id="391" r:id="rId32"/>
    <p:sldId id="420" r:id="rId33"/>
    <p:sldId id="720" r:id="rId34"/>
    <p:sldId id="390" r:id="rId35"/>
    <p:sldId id="273" r:id="rId36"/>
    <p:sldId id="701" r:id="rId37"/>
    <p:sldId id="265" r:id="rId38"/>
    <p:sldId id="266" r:id="rId39"/>
    <p:sldId id="690" r:id="rId40"/>
    <p:sldId id="684" r:id="rId41"/>
    <p:sldId id="692" r:id="rId42"/>
    <p:sldId id="700" r:id="rId43"/>
    <p:sldId id="703" r:id="rId44"/>
    <p:sldId id="704" r:id="rId45"/>
    <p:sldId id="740" r:id="rId46"/>
    <p:sldId id="744" r:id="rId47"/>
    <p:sldId id="747" r:id="rId48"/>
    <p:sldId id="465" r:id="rId49"/>
    <p:sldId id="490" r:id="rId50"/>
    <p:sldId id="681" r:id="rId51"/>
    <p:sldId id="595" r:id="rId52"/>
    <p:sldId id="695" r:id="rId53"/>
    <p:sldId id="697" r:id="rId54"/>
    <p:sldId id="749" r:id="rId55"/>
    <p:sldId id="741" r:id="rId56"/>
    <p:sldId id="750" r:id="rId57"/>
    <p:sldId id="395" r:id="rId58"/>
    <p:sldId id="268" r:id="rId59"/>
    <p:sldId id="404" r:id="rId60"/>
    <p:sldId id="698"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5c354c01ca6bcbf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4" autoAdjust="0"/>
    <p:restoredTop sz="85139" autoAdjust="0"/>
  </p:normalViewPr>
  <p:slideViewPr>
    <p:cSldViewPr showGuides="1">
      <p:cViewPr varScale="1">
        <p:scale>
          <a:sx n="85" d="100"/>
          <a:sy n="85" d="100"/>
        </p:scale>
        <p:origin x="1171" y="67"/>
      </p:cViewPr>
      <p:guideLst>
        <p:guide orient="horz" pos="2160"/>
        <p:guide pos="2832"/>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varScale="1">
        <p:scale>
          <a:sx n="65" d="100"/>
          <a:sy n="65" d="100"/>
        </p:scale>
        <p:origin x="-229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D7D5CE-AA1E-4205-BDAC-198ABFC29D5D}" type="doc">
      <dgm:prSet loTypeId="urn:microsoft.com/office/officeart/2005/8/layout/orgChart1" loCatId="hierarchy" qsTypeId="urn:microsoft.com/office/officeart/2005/8/quickstyle/simple3" qsCatId="simple" csTypeId="urn:microsoft.com/office/officeart/2005/8/colors/accent4_5" csCatId="accent4" phldr="1"/>
      <dgm:spPr/>
      <dgm:t>
        <a:bodyPr/>
        <a:lstStyle/>
        <a:p>
          <a:endParaRPr lang="zh-TW" altLang="en-US"/>
        </a:p>
      </dgm:t>
    </dgm:pt>
    <dgm:pt modelId="{74AEE105-CCE0-406C-929C-75640A6B9F0D}">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1800" dirty="0"/>
            <a:t>院長</a:t>
          </a:r>
          <a:endParaRPr lang="en-US" altLang="zh-TW" sz="1800" dirty="0"/>
        </a:p>
        <a:p>
          <a:pPr marL="0" marR="0" indent="0" defTabSz="914400" eaLnBrk="1" fontAlgn="auto" latinLnBrk="0" hangingPunct="1">
            <a:lnSpc>
              <a:spcPct val="100000"/>
            </a:lnSpc>
            <a:spcBef>
              <a:spcPts val="0"/>
            </a:spcBef>
            <a:spcAft>
              <a:spcPts val="0"/>
            </a:spcAft>
            <a:buClrTx/>
            <a:buSzTx/>
            <a:buFontTx/>
            <a:buNone/>
            <a:tabLst/>
            <a:defRPr/>
          </a:pPr>
          <a:r>
            <a:rPr lang="zh-TW" altLang="en-US" sz="1800" dirty="0"/>
            <a:t>（召集人）</a:t>
          </a:r>
        </a:p>
      </dgm:t>
    </dgm:pt>
    <dgm:pt modelId="{5F778F9F-65FF-4587-9EA4-695134C36D0C}" type="parTrans" cxnId="{8F20B051-F7CC-4607-B131-5F521FF0BAEA}">
      <dgm:prSet/>
      <dgm:spPr/>
      <dgm:t>
        <a:bodyPr/>
        <a:lstStyle/>
        <a:p>
          <a:endParaRPr lang="zh-TW" altLang="en-US"/>
        </a:p>
      </dgm:t>
    </dgm:pt>
    <dgm:pt modelId="{61DE25E0-CB47-4E95-ACB9-414611023ED1}" type="sibTrans" cxnId="{8F20B051-F7CC-4607-B131-5F521FF0BAEA}">
      <dgm:prSet/>
      <dgm:spPr/>
      <dgm:t>
        <a:bodyPr/>
        <a:lstStyle/>
        <a:p>
          <a:endParaRPr lang="zh-TW" altLang="en-US"/>
        </a:p>
      </dgm:t>
    </dgm:pt>
    <dgm:pt modelId="{1A09D5E5-F8D4-47E6-94CC-32964BF86A5C}" type="asst">
      <dgm:prSet phldrT="[文字]" custT="1"/>
      <dgm:spPr/>
      <dgm:t>
        <a:bodyPr/>
        <a:lstStyle/>
        <a:p>
          <a:r>
            <a:rPr lang="zh-TW" altLang="en-US" sz="1800" dirty="0"/>
            <a:t>副院長</a:t>
          </a:r>
          <a:endParaRPr lang="en-US" altLang="zh-TW" sz="1800" dirty="0"/>
        </a:p>
        <a:p>
          <a:r>
            <a:rPr lang="zh-TW" altLang="en-US" sz="1800" dirty="0"/>
            <a:t>（副召集人）</a:t>
          </a:r>
        </a:p>
      </dgm:t>
    </dgm:pt>
    <dgm:pt modelId="{76E2C89B-F369-46E1-A3EE-4C4FAE565E6B}" type="parTrans" cxnId="{4D00F2BD-5316-478F-B18C-F8CBC134AAB8}">
      <dgm:prSet/>
      <dgm:spPr/>
      <dgm:t>
        <a:bodyPr/>
        <a:lstStyle/>
        <a:p>
          <a:endParaRPr lang="zh-TW" altLang="en-US"/>
        </a:p>
      </dgm:t>
    </dgm:pt>
    <dgm:pt modelId="{EB20E03F-F5C5-4E8E-B2F1-4D6428757246}" type="sibTrans" cxnId="{4D00F2BD-5316-478F-B18C-F8CBC134AAB8}">
      <dgm:prSet/>
      <dgm:spPr/>
      <dgm:t>
        <a:bodyPr/>
        <a:lstStyle/>
        <a:p>
          <a:endParaRPr lang="zh-TW" altLang="en-US"/>
        </a:p>
      </dgm:t>
    </dgm:pt>
    <dgm:pt modelId="{EC29FECF-BC0A-45A6-AB11-5F5CC657370E}">
      <dgm:prSet phldrT="[文字]" custT="1"/>
      <dgm:spPr/>
      <dgm:t>
        <a:bodyPr/>
        <a:lstStyle/>
        <a:p>
          <a:r>
            <a:rPr lang="zh-TW" altLang="en-US" sz="1800" dirty="0"/>
            <a:t>政務委員</a:t>
          </a:r>
          <a:r>
            <a:rPr lang="en-US" altLang="zh-TW" sz="1800" dirty="0"/>
            <a:t>1</a:t>
          </a:r>
          <a:r>
            <a:rPr lang="zh-TW" altLang="en-US" sz="1800" dirty="0"/>
            <a:t>人</a:t>
          </a:r>
          <a:endParaRPr lang="en-US" altLang="zh-TW" sz="1800" dirty="0"/>
        </a:p>
        <a:p>
          <a:r>
            <a:rPr lang="zh-TW" altLang="en-US" sz="1800" dirty="0"/>
            <a:t>（兼執行秘書）</a:t>
          </a:r>
        </a:p>
      </dgm:t>
    </dgm:pt>
    <dgm:pt modelId="{18CE9943-2BD5-4E55-ADC9-FB63C27EC03A}" type="parTrans" cxnId="{FAAC025E-9E41-422C-A66C-F27891BA5064}">
      <dgm:prSet/>
      <dgm:spPr/>
      <dgm:t>
        <a:bodyPr/>
        <a:lstStyle/>
        <a:p>
          <a:endParaRPr lang="zh-TW" altLang="en-US"/>
        </a:p>
      </dgm:t>
    </dgm:pt>
    <dgm:pt modelId="{8140E292-AA8A-4EC9-873F-EB02467D1799}" type="sibTrans" cxnId="{FAAC025E-9E41-422C-A66C-F27891BA5064}">
      <dgm:prSet/>
      <dgm:spPr/>
      <dgm:t>
        <a:bodyPr/>
        <a:lstStyle/>
        <a:p>
          <a:endParaRPr lang="zh-TW" altLang="en-US"/>
        </a:p>
      </dgm:t>
    </dgm:pt>
    <dgm:pt modelId="{79158BC9-B882-46F0-A341-5F401B917C18}">
      <dgm:prSet phldrT="[文字]" custT="1"/>
      <dgm:spPr/>
      <dgm:t>
        <a:bodyPr/>
        <a:lstStyle/>
        <a:p>
          <a:r>
            <a:rPr lang="zh-TW" altLang="en-US" sz="1800" dirty="0"/>
            <a:t>機關首長</a:t>
          </a:r>
          <a:endParaRPr lang="en-US" altLang="zh-TW" sz="1800" dirty="0"/>
        </a:p>
        <a:p>
          <a:r>
            <a:rPr lang="en-US" altLang="zh-TW" sz="1800" dirty="0"/>
            <a:t>10-14</a:t>
          </a:r>
          <a:r>
            <a:rPr lang="zh-TW" altLang="en-US" sz="1800" dirty="0"/>
            <a:t>人</a:t>
          </a:r>
        </a:p>
      </dgm:t>
    </dgm:pt>
    <dgm:pt modelId="{74E8EA33-0562-45C8-8B72-6A70BC936B48}" type="parTrans" cxnId="{D4D32B20-6037-41A3-94C1-CB31B2A39A93}">
      <dgm:prSet/>
      <dgm:spPr/>
      <dgm:t>
        <a:bodyPr/>
        <a:lstStyle/>
        <a:p>
          <a:endParaRPr lang="zh-TW" altLang="en-US"/>
        </a:p>
      </dgm:t>
    </dgm:pt>
    <dgm:pt modelId="{E2F151FF-DE85-4EEE-975A-260D42A429EE}" type="sibTrans" cxnId="{D4D32B20-6037-41A3-94C1-CB31B2A39A93}">
      <dgm:prSet/>
      <dgm:spPr/>
      <dgm:t>
        <a:bodyPr/>
        <a:lstStyle/>
        <a:p>
          <a:endParaRPr lang="zh-TW" altLang="en-US"/>
        </a:p>
      </dgm:t>
    </dgm:pt>
    <dgm:pt modelId="{3E630757-A888-42DB-9A01-573866496BE6}">
      <dgm:prSet phldrT="[文字]" custT="1"/>
      <dgm:spPr/>
      <dgm:t>
        <a:bodyPr/>
        <a:lstStyle/>
        <a:p>
          <a:r>
            <a:rPr lang="zh-TW" altLang="en-US" sz="1800" dirty="0"/>
            <a:t>社會專業人士</a:t>
          </a:r>
          <a:endParaRPr lang="en-US" altLang="zh-TW" sz="1800" dirty="0"/>
        </a:p>
        <a:p>
          <a:r>
            <a:rPr lang="en-US" altLang="zh-TW" sz="1800" dirty="0"/>
            <a:t>7-9</a:t>
          </a:r>
          <a:r>
            <a:rPr lang="zh-TW" altLang="en-US" sz="1800" dirty="0"/>
            <a:t>人</a:t>
          </a:r>
        </a:p>
      </dgm:t>
    </dgm:pt>
    <dgm:pt modelId="{6A36DBE5-3F2B-4FCC-88FB-D52E7FE4AA0F}" type="parTrans" cxnId="{5BB18142-4C74-4CF5-886E-042DCAEFA4EC}">
      <dgm:prSet/>
      <dgm:spPr/>
      <dgm:t>
        <a:bodyPr/>
        <a:lstStyle/>
        <a:p>
          <a:endParaRPr lang="zh-TW" altLang="en-US"/>
        </a:p>
      </dgm:t>
    </dgm:pt>
    <dgm:pt modelId="{2216B57C-8A08-485B-9306-B8C6EF6C9F6B}" type="sibTrans" cxnId="{5BB18142-4C74-4CF5-886E-042DCAEFA4EC}">
      <dgm:prSet/>
      <dgm:spPr/>
      <dgm:t>
        <a:bodyPr/>
        <a:lstStyle/>
        <a:p>
          <a:endParaRPr lang="zh-TW" altLang="en-US"/>
        </a:p>
      </dgm:t>
    </dgm:pt>
    <dgm:pt modelId="{5173CF79-472D-4103-8B21-BB72D2A4728C}">
      <dgm:prSet custT="1"/>
      <dgm:spPr/>
      <dgm:t>
        <a:bodyPr/>
        <a:lstStyle/>
        <a:p>
          <a:r>
            <a:rPr lang="zh-TW" altLang="en-US" sz="1800" dirty="0"/>
            <a:t>性別及婦女團體</a:t>
          </a:r>
          <a:endParaRPr lang="en-US" altLang="zh-TW" sz="1800" dirty="0"/>
        </a:p>
        <a:p>
          <a:r>
            <a:rPr lang="en-US" altLang="zh-TW" sz="1800" dirty="0"/>
            <a:t>7-9</a:t>
          </a:r>
          <a:r>
            <a:rPr lang="zh-TW" altLang="en-US" sz="1800" dirty="0"/>
            <a:t>人</a:t>
          </a:r>
        </a:p>
      </dgm:t>
    </dgm:pt>
    <dgm:pt modelId="{CE5FAEAB-035A-4B59-B14A-990A5EDC12A7}" type="parTrans" cxnId="{3FBE83D0-108E-4FD1-B997-AB0FCF751EC8}">
      <dgm:prSet/>
      <dgm:spPr/>
      <dgm:t>
        <a:bodyPr/>
        <a:lstStyle/>
        <a:p>
          <a:endParaRPr lang="zh-TW" altLang="en-US"/>
        </a:p>
      </dgm:t>
    </dgm:pt>
    <dgm:pt modelId="{520E594C-28BE-4559-8A90-D7FC212C3BE7}" type="sibTrans" cxnId="{3FBE83D0-108E-4FD1-B997-AB0FCF751EC8}">
      <dgm:prSet/>
      <dgm:spPr/>
      <dgm:t>
        <a:bodyPr/>
        <a:lstStyle/>
        <a:p>
          <a:endParaRPr lang="zh-TW" altLang="en-US"/>
        </a:p>
      </dgm:t>
    </dgm:pt>
    <dgm:pt modelId="{1FE33A63-2C48-4DCE-BFBD-ADED17DA79EA}" type="pres">
      <dgm:prSet presAssocID="{AFD7D5CE-AA1E-4205-BDAC-198ABFC29D5D}" presName="hierChild1" presStyleCnt="0">
        <dgm:presLayoutVars>
          <dgm:orgChart val="1"/>
          <dgm:chPref val="1"/>
          <dgm:dir/>
          <dgm:animOne val="branch"/>
          <dgm:animLvl val="lvl"/>
          <dgm:resizeHandles/>
        </dgm:presLayoutVars>
      </dgm:prSet>
      <dgm:spPr/>
      <dgm:t>
        <a:bodyPr/>
        <a:lstStyle/>
        <a:p>
          <a:endParaRPr lang="zh-TW" altLang="en-US"/>
        </a:p>
      </dgm:t>
    </dgm:pt>
    <dgm:pt modelId="{8706005A-91ED-4591-A9CB-B9FEA567D542}" type="pres">
      <dgm:prSet presAssocID="{74AEE105-CCE0-406C-929C-75640A6B9F0D}" presName="hierRoot1" presStyleCnt="0">
        <dgm:presLayoutVars>
          <dgm:hierBranch val="init"/>
        </dgm:presLayoutVars>
      </dgm:prSet>
      <dgm:spPr/>
    </dgm:pt>
    <dgm:pt modelId="{2C40428E-CDF3-4149-A7ED-D1E59961891E}" type="pres">
      <dgm:prSet presAssocID="{74AEE105-CCE0-406C-929C-75640A6B9F0D}" presName="rootComposite1" presStyleCnt="0"/>
      <dgm:spPr/>
    </dgm:pt>
    <dgm:pt modelId="{612F5A53-8846-400C-801C-53C3928CF4C2}" type="pres">
      <dgm:prSet presAssocID="{74AEE105-CCE0-406C-929C-75640A6B9F0D}" presName="rootText1" presStyleLbl="node0" presStyleIdx="0" presStyleCnt="1" custScaleX="152600" custScaleY="127529">
        <dgm:presLayoutVars>
          <dgm:chPref val="3"/>
        </dgm:presLayoutVars>
      </dgm:prSet>
      <dgm:spPr>
        <a:prstGeom prst="roundRect">
          <a:avLst/>
        </a:prstGeom>
      </dgm:spPr>
      <dgm:t>
        <a:bodyPr/>
        <a:lstStyle/>
        <a:p>
          <a:endParaRPr lang="zh-TW" altLang="en-US"/>
        </a:p>
      </dgm:t>
    </dgm:pt>
    <dgm:pt modelId="{C7A1651A-AD0C-4B24-8FA6-3D79E624C5EF}" type="pres">
      <dgm:prSet presAssocID="{74AEE105-CCE0-406C-929C-75640A6B9F0D}" presName="rootConnector1" presStyleLbl="node1" presStyleIdx="0" presStyleCnt="0"/>
      <dgm:spPr/>
      <dgm:t>
        <a:bodyPr/>
        <a:lstStyle/>
        <a:p>
          <a:endParaRPr lang="zh-TW" altLang="en-US"/>
        </a:p>
      </dgm:t>
    </dgm:pt>
    <dgm:pt modelId="{ADC7AD79-36F0-4F40-A394-FFBE739039E3}" type="pres">
      <dgm:prSet presAssocID="{74AEE105-CCE0-406C-929C-75640A6B9F0D}" presName="hierChild2" presStyleCnt="0"/>
      <dgm:spPr/>
    </dgm:pt>
    <dgm:pt modelId="{CABF21FF-B2AB-4FE3-945A-2D31E07C7F03}" type="pres">
      <dgm:prSet presAssocID="{18CE9943-2BD5-4E55-ADC9-FB63C27EC03A}" presName="Name37" presStyleLbl="parChTrans1D2" presStyleIdx="0" presStyleCnt="5"/>
      <dgm:spPr/>
      <dgm:t>
        <a:bodyPr/>
        <a:lstStyle/>
        <a:p>
          <a:endParaRPr lang="zh-TW" altLang="en-US"/>
        </a:p>
      </dgm:t>
    </dgm:pt>
    <dgm:pt modelId="{1DB4403D-563A-4F64-BA8B-CF223C8BA638}" type="pres">
      <dgm:prSet presAssocID="{EC29FECF-BC0A-45A6-AB11-5F5CC657370E}" presName="hierRoot2" presStyleCnt="0">
        <dgm:presLayoutVars>
          <dgm:hierBranch val="init"/>
        </dgm:presLayoutVars>
      </dgm:prSet>
      <dgm:spPr/>
    </dgm:pt>
    <dgm:pt modelId="{0C001635-9879-48F7-A288-9C513526AA81}" type="pres">
      <dgm:prSet presAssocID="{EC29FECF-BC0A-45A6-AB11-5F5CC657370E}" presName="rootComposite" presStyleCnt="0"/>
      <dgm:spPr/>
    </dgm:pt>
    <dgm:pt modelId="{DFA8C9FB-EB04-4253-A652-EA72E2AF3F05}" type="pres">
      <dgm:prSet presAssocID="{EC29FECF-BC0A-45A6-AB11-5F5CC657370E}" presName="rootText" presStyleLbl="node2" presStyleIdx="0" presStyleCnt="4" custScaleX="112460" custScaleY="110826">
        <dgm:presLayoutVars>
          <dgm:chPref val="3"/>
        </dgm:presLayoutVars>
      </dgm:prSet>
      <dgm:spPr>
        <a:prstGeom prst="roundRect">
          <a:avLst/>
        </a:prstGeom>
      </dgm:spPr>
      <dgm:t>
        <a:bodyPr/>
        <a:lstStyle/>
        <a:p>
          <a:endParaRPr lang="zh-TW" altLang="en-US"/>
        </a:p>
      </dgm:t>
    </dgm:pt>
    <dgm:pt modelId="{25BFEDC0-841A-4B4C-AACD-6C9B7261AEE6}" type="pres">
      <dgm:prSet presAssocID="{EC29FECF-BC0A-45A6-AB11-5F5CC657370E}" presName="rootConnector" presStyleLbl="node2" presStyleIdx="0" presStyleCnt="4"/>
      <dgm:spPr/>
      <dgm:t>
        <a:bodyPr/>
        <a:lstStyle/>
        <a:p>
          <a:endParaRPr lang="zh-TW" altLang="en-US"/>
        </a:p>
      </dgm:t>
    </dgm:pt>
    <dgm:pt modelId="{3C4EB03E-7DC0-4A02-B2CA-4702AE833D64}" type="pres">
      <dgm:prSet presAssocID="{EC29FECF-BC0A-45A6-AB11-5F5CC657370E}" presName="hierChild4" presStyleCnt="0"/>
      <dgm:spPr/>
    </dgm:pt>
    <dgm:pt modelId="{FF6DF2B4-5C19-49E6-A47E-1B26B6EC606B}" type="pres">
      <dgm:prSet presAssocID="{EC29FECF-BC0A-45A6-AB11-5F5CC657370E}" presName="hierChild5" presStyleCnt="0"/>
      <dgm:spPr/>
    </dgm:pt>
    <dgm:pt modelId="{4C99FB40-2A2E-4860-8739-9E3C91EC5321}" type="pres">
      <dgm:prSet presAssocID="{74E8EA33-0562-45C8-8B72-6A70BC936B48}" presName="Name37" presStyleLbl="parChTrans1D2" presStyleIdx="1" presStyleCnt="5"/>
      <dgm:spPr/>
      <dgm:t>
        <a:bodyPr/>
        <a:lstStyle/>
        <a:p>
          <a:endParaRPr lang="zh-TW" altLang="en-US"/>
        </a:p>
      </dgm:t>
    </dgm:pt>
    <dgm:pt modelId="{D5F41785-1799-4399-B391-9C678B6880C4}" type="pres">
      <dgm:prSet presAssocID="{79158BC9-B882-46F0-A341-5F401B917C18}" presName="hierRoot2" presStyleCnt="0">
        <dgm:presLayoutVars>
          <dgm:hierBranch val="init"/>
        </dgm:presLayoutVars>
      </dgm:prSet>
      <dgm:spPr/>
    </dgm:pt>
    <dgm:pt modelId="{0578E591-974E-476C-AE4F-76B073775C7C}" type="pres">
      <dgm:prSet presAssocID="{79158BC9-B882-46F0-A341-5F401B917C18}" presName="rootComposite" presStyleCnt="0"/>
      <dgm:spPr/>
    </dgm:pt>
    <dgm:pt modelId="{0A19087C-FE61-4A57-B0EE-E20A748197D0}" type="pres">
      <dgm:prSet presAssocID="{79158BC9-B882-46F0-A341-5F401B917C18}" presName="rootText" presStyleLbl="node2" presStyleIdx="1" presStyleCnt="4" custScaleY="110826">
        <dgm:presLayoutVars>
          <dgm:chPref val="3"/>
        </dgm:presLayoutVars>
      </dgm:prSet>
      <dgm:spPr>
        <a:prstGeom prst="roundRect">
          <a:avLst/>
        </a:prstGeom>
      </dgm:spPr>
      <dgm:t>
        <a:bodyPr/>
        <a:lstStyle/>
        <a:p>
          <a:endParaRPr lang="zh-TW" altLang="en-US"/>
        </a:p>
      </dgm:t>
    </dgm:pt>
    <dgm:pt modelId="{DE4C5A60-8D23-463D-BE06-438AD9F55079}" type="pres">
      <dgm:prSet presAssocID="{79158BC9-B882-46F0-A341-5F401B917C18}" presName="rootConnector" presStyleLbl="node2" presStyleIdx="1" presStyleCnt="4"/>
      <dgm:spPr/>
      <dgm:t>
        <a:bodyPr/>
        <a:lstStyle/>
        <a:p>
          <a:endParaRPr lang="zh-TW" altLang="en-US"/>
        </a:p>
      </dgm:t>
    </dgm:pt>
    <dgm:pt modelId="{98C1D9CE-E41F-4707-852A-17AA7EFC5F3A}" type="pres">
      <dgm:prSet presAssocID="{79158BC9-B882-46F0-A341-5F401B917C18}" presName="hierChild4" presStyleCnt="0"/>
      <dgm:spPr/>
    </dgm:pt>
    <dgm:pt modelId="{AF37AE54-D4A1-4638-8F21-64960342DE4B}" type="pres">
      <dgm:prSet presAssocID="{79158BC9-B882-46F0-A341-5F401B917C18}" presName="hierChild5" presStyleCnt="0"/>
      <dgm:spPr/>
    </dgm:pt>
    <dgm:pt modelId="{0F33C611-DFF2-4D56-A39C-7512EB1DD34B}" type="pres">
      <dgm:prSet presAssocID="{6A36DBE5-3F2B-4FCC-88FB-D52E7FE4AA0F}" presName="Name37" presStyleLbl="parChTrans1D2" presStyleIdx="2" presStyleCnt="5"/>
      <dgm:spPr/>
      <dgm:t>
        <a:bodyPr/>
        <a:lstStyle/>
        <a:p>
          <a:endParaRPr lang="zh-TW" altLang="en-US"/>
        </a:p>
      </dgm:t>
    </dgm:pt>
    <dgm:pt modelId="{EC91B4BE-C65D-4950-BC04-6E43258BA7A4}" type="pres">
      <dgm:prSet presAssocID="{3E630757-A888-42DB-9A01-573866496BE6}" presName="hierRoot2" presStyleCnt="0">
        <dgm:presLayoutVars>
          <dgm:hierBranch val="init"/>
        </dgm:presLayoutVars>
      </dgm:prSet>
      <dgm:spPr/>
    </dgm:pt>
    <dgm:pt modelId="{4F63427A-549C-4B02-913B-3F03106F24A6}" type="pres">
      <dgm:prSet presAssocID="{3E630757-A888-42DB-9A01-573866496BE6}" presName="rootComposite" presStyleCnt="0"/>
      <dgm:spPr/>
    </dgm:pt>
    <dgm:pt modelId="{AE5AA689-4BA0-4EC9-B9A6-38C17EEA2F55}" type="pres">
      <dgm:prSet presAssocID="{3E630757-A888-42DB-9A01-573866496BE6}" presName="rootText" presStyleLbl="node2" presStyleIdx="2" presStyleCnt="4" custScaleY="107995">
        <dgm:presLayoutVars>
          <dgm:chPref val="3"/>
        </dgm:presLayoutVars>
      </dgm:prSet>
      <dgm:spPr>
        <a:prstGeom prst="roundRect">
          <a:avLst/>
        </a:prstGeom>
      </dgm:spPr>
      <dgm:t>
        <a:bodyPr/>
        <a:lstStyle/>
        <a:p>
          <a:endParaRPr lang="zh-TW" altLang="en-US"/>
        </a:p>
      </dgm:t>
    </dgm:pt>
    <dgm:pt modelId="{C31766FD-5E35-42D9-8FCE-FFB41D0E82FC}" type="pres">
      <dgm:prSet presAssocID="{3E630757-A888-42DB-9A01-573866496BE6}" presName="rootConnector" presStyleLbl="node2" presStyleIdx="2" presStyleCnt="4"/>
      <dgm:spPr/>
      <dgm:t>
        <a:bodyPr/>
        <a:lstStyle/>
        <a:p>
          <a:endParaRPr lang="zh-TW" altLang="en-US"/>
        </a:p>
      </dgm:t>
    </dgm:pt>
    <dgm:pt modelId="{7FF32BEF-1C6A-48DC-822B-A2763ECEC83F}" type="pres">
      <dgm:prSet presAssocID="{3E630757-A888-42DB-9A01-573866496BE6}" presName="hierChild4" presStyleCnt="0"/>
      <dgm:spPr/>
    </dgm:pt>
    <dgm:pt modelId="{095EE2FE-35CC-4351-845E-0DDE27B0D2EC}" type="pres">
      <dgm:prSet presAssocID="{3E630757-A888-42DB-9A01-573866496BE6}" presName="hierChild5" presStyleCnt="0"/>
      <dgm:spPr/>
    </dgm:pt>
    <dgm:pt modelId="{F9DB4887-72F5-4DA3-AAB6-51E133F26B2C}" type="pres">
      <dgm:prSet presAssocID="{CE5FAEAB-035A-4B59-B14A-990A5EDC12A7}" presName="Name37" presStyleLbl="parChTrans1D2" presStyleIdx="3" presStyleCnt="5"/>
      <dgm:spPr/>
      <dgm:t>
        <a:bodyPr/>
        <a:lstStyle/>
        <a:p>
          <a:endParaRPr lang="zh-TW" altLang="en-US"/>
        </a:p>
      </dgm:t>
    </dgm:pt>
    <dgm:pt modelId="{E6212C40-6D68-40A8-B009-5B8F87294F5B}" type="pres">
      <dgm:prSet presAssocID="{5173CF79-472D-4103-8B21-BB72D2A4728C}" presName="hierRoot2" presStyleCnt="0">
        <dgm:presLayoutVars>
          <dgm:hierBranch val="init"/>
        </dgm:presLayoutVars>
      </dgm:prSet>
      <dgm:spPr/>
    </dgm:pt>
    <dgm:pt modelId="{D10989AD-B24D-4214-AEB4-045C12FF11AD}" type="pres">
      <dgm:prSet presAssocID="{5173CF79-472D-4103-8B21-BB72D2A4728C}" presName="rootComposite" presStyleCnt="0"/>
      <dgm:spPr/>
    </dgm:pt>
    <dgm:pt modelId="{4479A585-B52C-48E2-809E-1AF40F3394A3}" type="pres">
      <dgm:prSet presAssocID="{5173CF79-472D-4103-8B21-BB72D2A4728C}" presName="rootText" presStyleLbl="node2" presStyleIdx="3" presStyleCnt="4" custScaleX="118322" custScaleY="107995">
        <dgm:presLayoutVars>
          <dgm:chPref val="3"/>
        </dgm:presLayoutVars>
      </dgm:prSet>
      <dgm:spPr>
        <a:prstGeom prst="roundRect">
          <a:avLst/>
        </a:prstGeom>
      </dgm:spPr>
      <dgm:t>
        <a:bodyPr/>
        <a:lstStyle/>
        <a:p>
          <a:endParaRPr lang="zh-TW" altLang="en-US"/>
        </a:p>
      </dgm:t>
    </dgm:pt>
    <dgm:pt modelId="{B7E5C3DE-6F3D-4092-AEDC-0801C837AB80}" type="pres">
      <dgm:prSet presAssocID="{5173CF79-472D-4103-8B21-BB72D2A4728C}" presName="rootConnector" presStyleLbl="node2" presStyleIdx="3" presStyleCnt="4"/>
      <dgm:spPr/>
      <dgm:t>
        <a:bodyPr/>
        <a:lstStyle/>
        <a:p>
          <a:endParaRPr lang="zh-TW" altLang="en-US"/>
        </a:p>
      </dgm:t>
    </dgm:pt>
    <dgm:pt modelId="{71410349-3874-4035-8777-3E7A700A1E1E}" type="pres">
      <dgm:prSet presAssocID="{5173CF79-472D-4103-8B21-BB72D2A4728C}" presName="hierChild4" presStyleCnt="0"/>
      <dgm:spPr/>
    </dgm:pt>
    <dgm:pt modelId="{2AAF644C-31AC-4DDA-8CE3-31A69A430691}" type="pres">
      <dgm:prSet presAssocID="{5173CF79-472D-4103-8B21-BB72D2A4728C}" presName="hierChild5" presStyleCnt="0"/>
      <dgm:spPr/>
    </dgm:pt>
    <dgm:pt modelId="{154EC27D-9B60-4729-ADEE-CD330C5B2E82}" type="pres">
      <dgm:prSet presAssocID="{74AEE105-CCE0-406C-929C-75640A6B9F0D}" presName="hierChild3" presStyleCnt="0"/>
      <dgm:spPr/>
    </dgm:pt>
    <dgm:pt modelId="{4AE249D0-A31E-4468-A543-17482C795BB0}" type="pres">
      <dgm:prSet presAssocID="{76E2C89B-F369-46E1-A3EE-4C4FAE565E6B}" presName="Name111" presStyleLbl="parChTrans1D2" presStyleIdx="4" presStyleCnt="5"/>
      <dgm:spPr/>
      <dgm:t>
        <a:bodyPr/>
        <a:lstStyle/>
        <a:p>
          <a:endParaRPr lang="zh-TW" altLang="en-US"/>
        </a:p>
      </dgm:t>
    </dgm:pt>
    <dgm:pt modelId="{5ABAB713-3B67-4308-8559-8E76356F65AD}" type="pres">
      <dgm:prSet presAssocID="{1A09D5E5-F8D4-47E6-94CC-32964BF86A5C}" presName="hierRoot3" presStyleCnt="0">
        <dgm:presLayoutVars>
          <dgm:hierBranch val="init"/>
        </dgm:presLayoutVars>
      </dgm:prSet>
      <dgm:spPr/>
    </dgm:pt>
    <dgm:pt modelId="{12F2DD96-77F6-49C1-BFF2-77A7BA55F399}" type="pres">
      <dgm:prSet presAssocID="{1A09D5E5-F8D4-47E6-94CC-32964BF86A5C}" presName="rootComposite3" presStyleCnt="0"/>
      <dgm:spPr/>
    </dgm:pt>
    <dgm:pt modelId="{1DE177D0-AAE5-42C9-BB31-4C20DC411F0E}" type="pres">
      <dgm:prSet presAssocID="{1A09D5E5-F8D4-47E6-94CC-32964BF86A5C}" presName="rootText3" presStyleLbl="asst1" presStyleIdx="0" presStyleCnt="1" custScaleX="106052">
        <dgm:presLayoutVars>
          <dgm:chPref val="3"/>
        </dgm:presLayoutVars>
      </dgm:prSet>
      <dgm:spPr>
        <a:prstGeom prst="roundRect">
          <a:avLst/>
        </a:prstGeom>
      </dgm:spPr>
      <dgm:t>
        <a:bodyPr/>
        <a:lstStyle/>
        <a:p>
          <a:endParaRPr lang="zh-TW" altLang="en-US"/>
        </a:p>
      </dgm:t>
    </dgm:pt>
    <dgm:pt modelId="{20CF62E6-0C71-4273-8253-53DB473C167E}" type="pres">
      <dgm:prSet presAssocID="{1A09D5E5-F8D4-47E6-94CC-32964BF86A5C}" presName="rootConnector3" presStyleLbl="asst1" presStyleIdx="0" presStyleCnt="1"/>
      <dgm:spPr/>
      <dgm:t>
        <a:bodyPr/>
        <a:lstStyle/>
        <a:p>
          <a:endParaRPr lang="zh-TW" altLang="en-US"/>
        </a:p>
      </dgm:t>
    </dgm:pt>
    <dgm:pt modelId="{9BACE98E-0B2F-4752-A317-A74BC6F2E4C0}" type="pres">
      <dgm:prSet presAssocID="{1A09D5E5-F8D4-47E6-94CC-32964BF86A5C}" presName="hierChild6" presStyleCnt="0"/>
      <dgm:spPr/>
    </dgm:pt>
    <dgm:pt modelId="{69BD90BF-EB22-4C17-AE60-E3D07AA89EEF}" type="pres">
      <dgm:prSet presAssocID="{1A09D5E5-F8D4-47E6-94CC-32964BF86A5C}" presName="hierChild7" presStyleCnt="0"/>
      <dgm:spPr/>
    </dgm:pt>
  </dgm:ptLst>
  <dgm:cxnLst>
    <dgm:cxn modelId="{FAAC025E-9E41-422C-A66C-F27891BA5064}" srcId="{74AEE105-CCE0-406C-929C-75640A6B9F0D}" destId="{EC29FECF-BC0A-45A6-AB11-5F5CC657370E}" srcOrd="1" destOrd="0" parTransId="{18CE9943-2BD5-4E55-ADC9-FB63C27EC03A}" sibTransId="{8140E292-AA8A-4EC9-873F-EB02467D1799}"/>
    <dgm:cxn modelId="{5BB112A8-683D-452E-8F5D-46B94B6468E4}" type="presOf" srcId="{3E630757-A888-42DB-9A01-573866496BE6}" destId="{AE5AA689-4BA0-4EC9-B9A6-38C17EEA2F55}" srcOrd="0" destOrd="0" presId="urn:microsoft.com/office/officeart/2005/8/layout/orgChart1"/>
    <dgm:cxn modelId="{8F20B051-F7CC-4607-B131-5F521FF0BAEA}" srcId="{AFD7D5CE-AA1E-4205-BDAC-198ABFC29D5D}" destId="{74AEE105-CCE0-406C-929C-75640A6B9F0D}" srcOrd="0" destOrd="0" parTransId="{5F778F9F-65FF-4587-9EA4-695134C36D0C}" sibTransId="{61DE25E0-CB47-4E95-ACB9-414611023ED1}"/>
    <dgm:cxn modelId="{2F18204B-4DCD-435D-A9DA-D254DAE516F0}" type="presOf" srcId="{74AEE105-CCE0-406C-929C-75640A6B9F0D}" destId="{612F5A53-8846-400C-801C-53C3928CF4C2}" srcOrd="0" destOrd="0" presId="urn:microsoft.com/office/officeart/2005/8/layout/orgChart1"/>
    <dgm:cxn modelId="{0BA59720-A383-4818-9EB1-AA0FB7A8C0B7}" type="presOf" srcId="{AFD7D5CE-AA1E-4205-BDAC-198ABFC29D5D}" destId="{1FE33A63-2C48-4DCE-BFBD-ADED17DA79EA}" srcOrd="0" destOrd="0" presId="urn:microsoft.com/office/officeart/2005/8/layout/orgChart1"/>
    <dgm:cxn modelId="{49994F62-FAC5-48E7-8612-61B1B693133E}" type="presOf" srcId="{CE5FAEAB-035A-4B59-B14A-990A5EDC12A7}" destId="{F9DB4887-72F5-4DA3-AAB6-51E133F26B2C}" srcOrd="0" destOrd="0" presId="urn:microsoft.com/office/officeart/2005/8/layout/orgChart1"/>
    <dgm:cxn modelId="{7F18963A-BEAC-4C86-962E-3551B44B7E95}" type="presOf" srcId="{76E2C89B-F369-46E1-A3EE-4C4FAE565E6B}" destId="{4AE249D0-A31E-4468-A543-17482C795BB0}" srcOrd="0" destOrd="0" presId="urn:microsoft.com/office/officeart/2005/8/layout/orgChart1"/>
    <dgm:cxn modelId="{0CAD1E3C-198D-47E8-959E-2DB85D5BB9C2}" type="presOf" srcId="{18CE9943-2BD5-4E55-ADC9-FB63C27EC03A}" destId="{CABF21FF-B2AB-4FE3-945A-2D31E07C7F03}" srcOrd="0" destOrd="0" presId="urn:microsoft.com/office/officeart/2005/8/layout/orgChart1"/>
    <dgm:cxn modelId="{14493630-8050-4E0E-928E-83CCE35D4A8D}" type="presOf" srcId="{79158BC9-B882-46F0-A341-5F401B917C18}" destId="{0A19087C-FE61-4A57-B0EE-E20A748197D0}" srcOrd="0" destOrd="0" presId="urn:microsoft.com/office/officeart/2005/8/layout/orgChart1"/>
    <dgm:cxn modelId="{2E591780-E362-49F8-B3DA-FE5FE1B70F42}" type="presOf" srcId="{EC29FECF-BC0A-45A6-AB11-5F5CC657370E}" destId="{25BFEDC0-841A-4B4C-AACD-6C9B7261AEE6}" srcOrd="1" destOrd="0" presId="urn:microsoft.com/office/officeart/2005/8/layout/orgChart1"/>
    <dgm:cxn modelId="{6F3C9C27-5DB0-48F2-B7F3-3B107F4304C5}" type="presOf" srcId="{1A09D5E5-F8D4-47E6-94CC-32964BF86A5C}" destId="{1DE177D0-AAE5-42C9-BB31-4C20DC411F0E}" srcOrd="0" destOrd="0" presId="urn:microsoft.com/office/officeart/2005/8/layout/orgChart1"/>
    <dgm:cxn modelId="{4D00F2BD-5316-478F-B18C-F8CBC134AAB8}" srcId="{74AEE105-CCE0-406C-929C-75640A6B9F0D}" destId="{1A09D5E5-F8D4-47E6-94CC-32964BF86A5C}" srcOrd="0" destOrd="0" parTransId="{76E2C89B-F369-46E1-A3EE-4C4FAE565E6B}" sibTransId="{EB20E03F-F5C5-4E8E-B2F1-4D6428757246}"/>
    <dgm:cxn modelId="{BF1C3B77-3A74-4502-A375-DBF7B45444A4}" type="presOf" srcId="{5173CF79-472D-4103-8B21-BB72D2A4728C}" destId="{4479A585-B52C-48E2-809E-1AF40F3394A3}" srcOrd="0" destOrd="0" presId="urn:microsoft.com/office/officeart/2005/8/layout/orgChart1"/>
    <dgm:cxn modelId="{1DC3B763-A80E-41F7-9B8C-D52D71B68931}" type="presOf" srcId="{1A09D5E5-F8D4-47E6-94CC-32964BF86A5C}" destId="{20CF62E6-0C71-4273-8253-53DB473C167E}" srcOrd="1" destOrd="0" presId="urn:microsoft.com/office/officeart/2005/8/layout/orgChart1"/>
    <dgm:cxn modelId="{7A76EEB2-C5D7-41C8-8C6B-7BFC409B64AB}" type="presOf" srcId="{3E630757-A888-42DB-9A01-573866496BE6}" destId="{C31766FD-5E35-42D9-8FCE-FFB41D0E82FC}" srcOrd="1" destOrd="0" presId="urn:microsoft.com/office/officeart/2005/8/layout/orgChart1"/>
    <dgm:cxn modelId="{DE602EAC-2A5C-44D8-8A41-6B3F1DA3EB95}" type="presOf" srcId="{79158BC9-B882-46F0-A341-5F401B917C18}" destId="{DE4C5A60-8D23-463D-BE06-438AD9F55079}" srcOrd="1" destOrd="0" presId="urn:microsoft.com/office/officeart/2005/8/layout/orgChart1"/>
    <dgm:cxn modelId="{3FBE83D0-108E-4FD1-B997-AB0FCF751EC8}" srcId="{74AEE105-CCE0-406C-929C-75640A6B9F0D}" destId="{5173CF79-472D-4103-8B21-BB72D2A4728C}" srcOrd="4" destOrd="0" parTransId="{CE5FAEAB-035A-4B59-B14A-990A5EDC12A7}" sibTransId="{520E594C-28BE-4559-8A90-D7FC212C3BE7}"/>
    <dgm:cxn modelId="{6FB4E040-3C7B-4DAB-B276-FD5B806542EB}" type="presOf" srcId="{5173CF79-472D-4103-8B21-BB72D2A4728C}" destId="{B7E5C3DE-6F3D-4092-AEDC-0801C837AB80}" srcOrd="1" destOrd="0" presId="urn:microsoft.com/office/officeart/2005/8/layout/orgChart1"/>
    <dgm:cxn modelId="{8B9509A9-61C1-40A8-82B6-4BE4360C0AB2}" type="presOf" srcId="{74AEE105-CCE0-406C-929C-75640A6B9F0D}" destId="{C7A1651A-AD0C-4B24-8FA6-3D79E624C5EF}" srcOrd="1" destOrd="0" presId="urn:microsoft.com/office/officeart/2005/8/layout/orgChart1"/>
    <dgm:cxn modelId="{5BB18142-4C74-4CF5-886E-042DCAEFA4EC}" srcId="{74AEE105-CCE0-406C-929C-75640A6B9F0D}" destId="{3E630757-A888-42DB-9A01-573866496BE6}" srcOrd="3" destOrd="0" parTransId="{6A36DBE5-3F2B-4FCC-88FB-D52E7FE4AA0F}" sibTransId="{2216B57C-8A08-485B-9306-B8C6EF6C9F6B}"/>
    <dgm:cxn modelId="{3065673F-2AAF-453A-AF44-CABFAF0E5668}" type="presOf" srcId="{74E8EA33-0562-45C8-8B72-6A70BC936B48}" destId="{4C99FB40-2A2E-4860-8739-9E3C91EC5321}" srcOrd="0" destOrd="0" presId="urn:microsoft.com/office/officeart/2005/8/layout/orgChart1"/>
    <dgm:cxn modelId="{D4D32B20-6037-41A3-94C1-CB31B2A39A93}" srcId="{74AEE105-CCE0-406C-929C-75640A6B9F0D}" destId="{79158BC9-B882-46F0-A341-5F401B917C18}" srcOrd="2" destOrd="0" parTransId="{74E8EA33-0562-45C8-8B72-6A70BC936B48}" sibTransId="{E2F151FF-DE85-4EEE-975A-260D42A429EE}"/>
    <dgm:cxn modelId="{E0DF5B4E-4591-4183-8FC4-BD58B29EFDEF}" type="presOf" srcId="{6A36DBE5-3F2B-4FCC-88FB-D52E7FE4AA0F}" destId="{0F33C611-DFF2-4D56-A39C-7512EB1DD34B}" srcOrd="0" destOrd="0" presId="urn:microsoft.com/office/officeart/2005/8/layout/orgChart1"/>
    <dgm:cxn modelId="{7D5BF795-D370-4A0A-BD14-E21B1FA2D331}" type="presOf" srcId="{EC29FECF-BC0A-45A6-AB11-5F5CC657370E}" destId="{DFA8C9FB-EB04-4253-A652-EA72E2AF3F05}" srcOrd="0" destOrd="0" presId="urn:microsoft.com/office/officeart/2005/8/layout/orgChart1"/>
    <dgm:cxn modelId="{3583F7A6-2E4D-4A6C-A2DA-5AC0CC08B14B}" type="presParOf" srcId="{1FE33A63-2C48-4DCE-BFBD-ADED17DA79EA}" destId="{8706005A-91ED-4591-A9CB-B9FEA567D542}" srcOrd="0" destOrd="0" presId="urn:microsoft.com/office/officeart/2005/8/layout/orgChart1"/>
    <dgm:cxn modelId="{00BEE35C-5FB6-40D7-B14B-084A06FEC1F4}" type="presParOf" srcId="{8706005A-91ED-4591-A9CB-B9FEA567D542}" destId="{2C40428E-CDF3-4149-A7ED-D1E59961891E}" srcOrd="0" destOrd="0" presId="urn:microsoft.com/office/officeart/2005/8/layout/orgChart1"/>
    <dgm:cxn modelId="{D552964A-57FD-485F-AB1F-0311D5BFAB60}" type="presParOf" srcId="{2C40428E-CDF3-4149-A7ED-D1E59961891E}" destId="{612F5A53-8846-400C-801C-53C3928CF4C2}" srcOrd="0" destOrd="0" presId="urn:microsoft.com/office/officeart/2005/8/layout/orgChart1"/>
    <dgm:cxn modelId="{F9CCB7C7-0182-4C93-9A71-0659410DC0CC}" type="presParOf" srcId="{2C40428E-CDF3-4149-A7ED-D1E59961891E}" destId="{C7A1651A-AD0C-4B24-8FA6-3D79E624C5EF}" srcOrd="1" destOrd="0" presId="urn:microsoft.com/office/officeart/2005/8/layout/orgChart1"/>
    <dgm:cxn modelId="{1A37136B-2161-42AB-AC43-89DE4BEA3DE8}" type="presParOf" srcId="{8706005A-91ED-4591-A9CB-B9FEA567D542}" destId="{ADC7AD79-36F0-4F40-A394-FFBE739039E3}" srcOrd="1" destOrd="0" presId="urn:microsoft.com/office/officeart/2005/8/layout/orgChart1"/>
    <dgm:cxn modelId="{B8D3C8E7-21AE-4224-938B-8C29E10C2E3E}" type="presParOf" srcId="{ADC7AD79-36F0-4F40-A394-FFBE739039E3}" destId="{CABF21FF-B2AB-4FE3-945A-2D31E07C7F03}" srcOrd="0" destOrd="0" presId="urn:microsoft.com/office/officeart/2005/8/layout/orgChart1"/>
    <dgm:cxn modelId="{2E9FD25B-68CC-4222-A1C7-E05B16041133}" type="presParOf" srcId="{ADC7AD79-36F0-4F40-A394-FFBE739039E3}" destId="{1DB4403D-563A-4F64-BA8B-CF223C8BA638}" srcOrd="1" destOrd="0" presId="urn:microsoft.com/office/officeart/2005/8/layout/orgChart1"/>
    <dgm:cxn modelId="{ED241A20-4ACE-4620-954C-B19B75681A91}" type="presParOf" srcId="{1DB4403D-563A-4F64-BA8B-CF223C8BA638}" destId="{0C001635-9879-48F7-A288-9C513526AA81}" srcOrd="0" destOrd="0" presId="urn:microsoft.com/office/officeart/2005/8/layout/orgChart1"/>
    <dgm:cxn modelId="{746A5901-13A4-4DB0-8426-810B9FA016D9}" type="presParOf" srcId="{0C001635-9879-48F7-A288-9C513526AA81}" destId="{DFA8C9FB-EB04-4253-A652-EA72E2AF3F05}" srcOrd="0" destOrd="0" presId="urn:microsoft.com/office/officeart/2005/8/layout/orgChart1"/>
    <dgm:cxn modelId="{C225735B-593E-42E3-8826-D7CC6E145FF3}" type="presParOf" srcId="{0C001635-9879-48F7-A288-9C513526AA81}" destId="{25BFEDC0-841A-4B4C-AACD-6C9B7261AEE6}" srcOrd="1" destOrd="0" presId="urn:microsoft.com/office/officeart/2005/8/layout/orgChart1"/>
    <dgm:cxn modelId="{A67FC042-33D3-40B1-A19A-A454ADB24698}" type="presParOf" srcId="{1DB4403D-563A-4F64-BA8B-CF223C8BA638}" destId="{3C4EB03E-7DC0-4A02-B2CA-4702AE833D64}" srcOrd="1" destOrd="0" presId="urn:microsoft.com/office/officeart/2005/8/layout/orgChart1"/>
    <dgm:cxn modelId="{9F381AD7-6571-4D56-BB03-F5C01979CB65}" type="presParOf" srcId="{1DB4403D-563A-4F64-BA8B-CF223C8BA638}" destId="{FF6DF2B4-5C19-49E6-A47E-1B26B6EC606B}" srcOrd="2" destOrd="0" presId="urn:microsoft.com/office/officeart/2005/8/layout/orgChart1"/>
    <dgm:cxn modelId="{15881F5F-D34E-465F-B260-8B0003C615A1}" type="presParOf" srcId="{ADC7AD79-36F0-4F40-A394-FFBE739039E3}" destId="{4C99FB40-2A2E-4860-8739-9E3C91EC5321}" srcOrd="2" destOrd="0" presId="urn:microsoft.com/office/officeart/2005/8/layout/orgChart1"/>
    <dgm:cxn modelId="{0175E369-0B3F-489D-8D6B-067F3A2B8C93}" type="presParOf" srcId="{ADC7AD79-36F0-4F40-A394-FFBE739039E3}" destId="{D5F41785-1799-4399-B391-9C678B6880C4}" srcOrd="3" destOrd="0" presId="urn:microsoft.com/office/officeart/2005/8/layout/orgChart1"/>
    <dgm:cxn modelId="{9871B9FE-06D8-4A62-A0D0-A7360011379F}" type="presParOf" srcId="{D5F41785-1799-4399-B391-9C678B6880C4}" destId="{0578E591-974E-476C-AE4F-76B073775C7C}" srcOrd="0" destOrd="0" presId="urn:microsoft.com/office/officeart/2005/8/layout/orgChart1"/>
    <dgm:cxn modelId="{50CFEAAE-173C-41BB-91E8-9C37BAA8D57D}" type="presParOf" srcId="{0578E591-974E-476C-AE4F-76B073775C7C}" destId="{0A19087C-FE61-4A57-B0EE-E20A748197D0}" srcOrd="0" destOrd="0" presId="urn:microsoft.com/office/officeart/2005/8/layout/orgChart1"/>
    <dgm:cxn modelId="{7F65DBD4-AE2C-41B2-935F-84AAC95EAD15}" type="presParOf" srcId="{0578E591-974E-476C-AE4F-76B073775C7C}" destId="{DE4C5A60-8D23-463D-BE06-438AD9F55079}" srcOrd="1" destOrd="0" presId="urn:microsoft.com/office/officeart/2005/8/layout/orgChart1"/>
    <dgm:cxn modelId="{3F8B1DDF-9089-4136-81A9-D84432316EA0}" type="presParOf" srcId="{D5F41785-1799-4399-B391-9C678B6880C4}" destId="{98C1D9CE-E41F-4707-852A-17AA7EFC5F3A}" srcOrd="1" destOrd="0" presId="urn:microsoft.com/office/officeart/2005/8/layout/orgChart1"/>
    <dgm:cxn modelId="{85CB8A7C-F512-4A3B-A5DA-7FDBD3B6842A}" type="presParOf" srcId="{D5F41785-1799-4399-B391-9C678B6880C4}" destId="{AF37AE54-D4A1-4638-8F21-64960342DE4B}" srcOrd="2" destOrd="0" presId="urn:microsoft.com/office/officeart/2005/8/layout/orgChart1"/>
    <dgm:cxn modelId="{F170E2B9-FDA9-4AF1-819C-ACA4A4463B6E}" type="presParOf" srcId="{ADC7AD79-36F0-4F40-A394-FFBE739039E3}" destId="{0F33C611-DFF2-4D56-A39C-7512EB1DD34B}" srcOrd="4" destOrd="0" presId="urn:microsoft.com/office/officeart/2005/8/layout/orgChart1"/>
    <dgm:cxn modelId="{39BDA1EF-669B-448D-BCA7-584AC40D8D84}" type="presParOf" srcId="{ADC7AD79-36F0-4F40-A394-FFBE739039E3}" destId="{EC91B4BE-C65D-4950-BC04-6E43258BA7A4}" srcOrd="5" destOrd="0" presId="urn:microsoft.com/office/officeart/2005/8/layout/orgChart1"/>
    <dgm:cxn modelId="{83E7F099-E47A-48DC-AC92-F44364165E63}" type="presParOf" srcId="{EC91B4BE-C65D-4950-BC04-6E43258BA7A4}" destId="{4F63427A-549C-4B02-913B-3F03106F24A6}" srcOrd="0" destOrd="0" presId="urn:microsoft.com/office/officeart/2005/8/layout/orgChart1"/>
    <dgm:cxn modelId="{92B18902-CAB5-46FA-AD8D-19737A32ED35}" type="presParOf" srcId="{4F63427A-549C-4B02-913B-3F03106F24A6}" destId="{AE5AA689-4BA0-4EC9-B9A6-38C17EEA2F55}" srcOrd="0" destOrd="0" presId="urn:microsoft.com/office/officeart/2005/8/layout/orgChart1"/>
    <dgm:cxn modelId="{8B981438-9168-443E-B4F5-A8FD55A6940B}" type="presParOf" srcId="{4F63427A-549C-4B02-913B-3F03106F24A6}" destId="{C31766FD-5E35-42D9-8FCE-FFB41D0E82FC}" srcOrd="1" destOrd="0" presId="urn:microsoft.com/office/officeart/2005/8/layout/orgChart1"/>
    <dgm:cxn modelId="{FC74239C-5CD9-437D-8AB0-6E8362793CB7}" type="presParOf" srcId="{EC91B4BE-C65D-4950-BC04-6E43258BA7A4}" destId="{7FF32BEF-1C6A-48DC-822B-A2763ECEC83F}" srcOrd="1" destOrd="0" presId="urn:microsoft.com/office/officeart/2005/8/layout/orgChart1"/>
    <dgm:cxn modelId="{BF936F23-5592-4581-9458-3241051843D1}" type="presParOf" srcId="{EC91B4BE-C65D-4950-BC04-6E43258BA7A4}" destId="{095EE2FE-35CC-4351-845E-0DDE27B0D2EC}" srcOrd="2" destOrd="0" presId="urn:microsoft.com/office/officeart/2005/8/layout/orgChart1"/>
    <dgm:cxn modelId="{40765345-2B46-4906-A03E-D2C0D96F5AFC}" type="presParOf" srcId="{ADC7AD79-36F0-4F40-A394-FFBE739039E3}" destId="{F9DB4887-72F5-4DA3-AAB6-51E133F26B2C}" srcOrd="6" destOrd="0" presId="urn:microsoft.com/office/officeart/2005/8/layout/orgChart1"/>
    <dgm:cxn modelId="{544D89CA-43FD-4B0C-89E8-5F8C149D6B8A}" type="presParOf" srcId="{ADC7AD79-36F0-4F40-A394-FFBE739039E3}" destId="{E6212C40-6D68-40A8-B009-5B8F87294F5B}" srcOrd="7" destOrd="0" presId="urn:microsoft.com/office/officeart/2005/8/layout/orgChart1"/>
    <dgm:cxn modelId="{2A3BA739-0028-47B4-B7CB-8F63DCC58A8E}" type="presParOf" srcId="{E6212C40-6D68-40A8-B009-5B8F87294F5B}" destId="{D10989AD-B24D-4214-AEB4-045C12FF11AD}" srcOrd="0" destOrd="0" presId="urn:microsoft.com/office/officeart/2005/8/layout/orgChart1"/>
    <dgm:cxn modelId="{81F2274B-E87F-4F63-B572-F44A65FDAF86}" type="presParOf" srcId="{D10989AD-B24D-4214-AEB4-045C12FF11AD}" destId="{4479A585-B52C-48E2-809E-1AF40F3394A3}" srcOrd="0" destOrd="0" presId="urn:microsoft.com/office/officeart/2005/8/layout/orgChart1"/>
    <dgm:cxn modelId="{A9A748F7-9CFC-4595-892B-95B0E2F83717}" type="presParOf" srcId="{D10989AD-B24D-4214-AEB4-045C12FF11AD}" destId="{B7E5C3DE-6F3D-4092-AEDC-0801C837AB80}" srcOrd="1" destOrd="0" presId="urn:microsoft.com/office/officeart/2005/8/layout/orgChart1"/>
    <dgm:cxn modelId="{C49690A4-28B6-49FB-AB37-047DA34A94FE}" type="presParOf" srcId="{E6212C40-6D68-40A8-B009-5B8F87294F5B}" destId="{71410349-3874-4035-8777-3E7A700A1E1E}" srcOrd="1" destOrd="0" presId="urn:microsoft.com/office/officeart/2005/8/layout/orgChart1"/>
    <dgm:cxn modelId="{8BAA8C19-7172-477C-9D52-1D490C5E7FC9}" type="presParOf" srcId="{E6212C40-6D68-40A8-B009-5B8F87294F5B}" destId="{2AAF644C-31AC-4DDA-8CE3-31A69A430691}" srcOrd="2" destOrd="0" presId="urn:microsoft.com/office/officeart/2005/8/layout/orgChart1"/>
    <dgm:cxn modelId="{0AFE505B-DD69-42FA-8592-19C52B698E09}" type="presParOf" srcId="{8706005A-91ED-4591-A9CB-B9FEA567D542}" destId="{154EC27D-9B60-4729-ADEE-CD330C5B2E82}" srcOrd="2" destOrd="0" presId="urn:microsoft.com/office/officeart/2005/8/layout/orgChart1"/>
    <dgm:cxn modelId="{8A3FA270-E9C8-4115-935D-A8BFDDE21448}" type="presParOf" srcId="{154EC27D-9B60-4729-ADEE-CD330C5B2E82}" destId="{4AE249D0-A31E-4468-A543-17482C795BB0}" srcOrd="0" destOrd="0" presId="urn:microsoft.com/office/officeart/2005/8/layout/orgChart1"/>
    <dgm:cxn modelId="{5E9AE36F-FC0D-429C-A982-7CC54567669E}" type="presParOf" srcId="{154EC27D-9B60-4729-ADEE-CD330C5B2E82}" destId="{5ABAB713-3B67-4308-8559-8E76356F65AD}" srcOrd="1" destOrd="0" presId="urn:microsoft.com/office/officeart/2005/8/layout/orgChart1"/>
    <dgm:cxn modelId="{6C76E6D3-5325-4A44-B67D-427D742CDBF1}" type="presParOf" srcId="{5ABAB713-3B67-4308-8559-8E76356F65AD}" destId="{12F2DD96-77F6-49C1-BFF2-77A7BA55F399}" srcOrd="0" destOrd="0" presId="urn:microsoft.com/office/officeart/2005/8/layout/orgChart1"/>
    <dgm:cxn modelId="{5F3F1DB2-0F67-4B65-83F1-78BA4570ADE3}" type="presParOf" srcId="{12F2DD96-77F6-49C1-BFF2-77A7BA55F399}" destId="{1DE177D0-AAE5-42C9-BB31-4C20DC411F0E}" srcOrd="0" destOrd="0" presId="urn:microsoft.com/office/officeart/2005/8/layout/orgChart1"/>
    <dgm:cxn modelId="{4D589BAB-21E6-4AC6-9475-9B1D00A5C830}" type="presParOf" srcId="{12F2DD96-77F6-49C1-BFF2-77A7BA55F399}" destId="{20CF62E6-0C71-4273-8253-53DB473C167E}" srcOrd="1" destOrd="0" presId="urn:microsoft.com/office/officeart/2005/8/layout/orgChart1"/>
    <dgm:cxn modelId="{24ECC3BF-E46F-42FC-B3DD-7089177B478C}" type="presParOf" srcId="{5ABAB713-3B67-4308-8559-8E76356F65AD}" destId="{9BACE98E-0B2F-4752-A317-A74BC6F2E4C0}" srcOrd="1" destOrd="0" presId="urn:microsoft.com/office/officeart/2005/8/layout/orgChart1"/>
    <dgm:cxn modelId="{AE2CF5A6-687F-4D83-8B72-84FC3CF42269}" type="presParOf" srcId="{5ABAB713-3B67-4308-8559-8E76356F65AD}" destId="{69BD90BF-EB22-4C17-AE60-E3D07AA89EEF}" srcOrd="2" destOrd="0" presId="urn:microsoft.com/office/officeart/2005/8/layout/orgChart1"/>
  </dgm:cxnLst>
  <dgm:bg/>
  <dgm:whole>
    <a:ln>
      <a:solidFill>
        <a:srgbClr val="0070C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xmlns="" id="{3F892B86-0DE0-405E-A5CA-93DFC9ECE71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charset="0"/>
                <a:ea typeface="新細明體" pitchFamily="18" charset="-120"/>
              </a:defRPr>
            </a:lvl1pPr>
          </a:lstStyle>
          <a:p>
            <a:pPr>
              <a:defRPr/>
            </a:pPr>
            <a:endParaRPr lang="en-US" altLang="zh-TW"/>
          </a:p>
        </p:txBody>
      </p:sp>
      <p:sp>
        <p:nvSpPr>
          <p:cNvPr id="12291" name="Rectangle 3">
            <a:extLst>
              <a:ext uri="{FF2B5EF4-FFF2-40B4-BE49-F238E27FC236}">
                <a16:creationId xmlns:a16="http://schemas.microsoft.com/office/drawing/2014/main" xmlns="" id="{5EF646EE-14AC-40D9-93D2-70AF14A9BF73}"/>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charset="0"/>
                <a:ea typeface="新細明體" pitchFamily="18" charset="-120"/>
              </a:defRPr>
            </a:lvl1pPr>
          </a:lstStyle>
          <a:p>
            <a:pPr>
              <a:defRPr/>
            </a:pPr>
            <a:endParaRPr lang="en-US" altLang="zh-TW"/>
          </a:p>
        </p:txBody>
      </p:sp>
      <p:sp>
        <p:nvSpPr>
          <p:cNvPr id="8196" name="Rectangle 4">
            <a:extLst>
              <a:ext uri="{FF2B5EF4-FFF2-40B4-BE49-F238E27FC236}">
                <a16:creationId xmlns:a16="http://schemas.microsoft.com/office/drawing/2014/main" xmlns="" id="{0FDBD625-9453-468F-997C-C7F655B04BF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a:extLst>
              <a:ext uri="{FF2B5EF4-FFF2-40B4-BE49-F238E27FC236}">
                <a16:creationId xmlns:a16="http://schemas.microsoft.com/office/drawing/2014/main" xmlns="" id="{D16F9C05-D6E2-4EAE-B942-8EE90D4E9308}"/>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2294" name="Rectangle 6">
            <a:extLst>
              <a:ext uri="{FF2B5EF4-FFF2-40B4-BE49-F238E27FC236}">
                <a16:creationId xmlns:a16="http://schemas.microsoft.com/office/drawing/2014/main" xmlns="" id="{02C769A8-9964-4679-830D-3C29EFC4C45E}"/>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charset="0"/>
                <a:ea typeface="新細明體" pitchFamily="18" charset="-120"/>
              </a:defRPr>
            </a:lvl1pPr>
          </a:lstStyle>
          <a:p>
            <a:pPr>
              <a:defRPr/>
            </a:pPr>
            <a:endParaRPr lang="en-US" altLang="zh-TW"/>
          </a:p>
        </p:txBody>
      </p:sp>
      <p:sp>
        <p:nvSpPr>
          <p:cNvPr id="12295" name="Rectangle 7">
            <a:extLst>
              <a:ext uri="{FF2B5EF4-FFF2-40B4-BE49-F238E27FC236}">
                <a16:creationId xmlns:a16="http://schemas.microsoft.com/office/drawing/2014/main" xmlns="" id="{ABBD04FA-4308-4D2B-A082-F0AB8B9B864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EAF693F0-6757-44FA-B8C4-F99C2A4163D3}" type="slidenum">
              <a:rPr lang="en-US" altLang="zh-TW"/>
              <a:pPr>
                <a:defRPr/>
              </a:pPr>
              <a:t>‹#›</a:t>
            </a:fld>
            <a:endParaRPr lang="en-US" altLang="zh-TW"/>
          </a:p>
        </p:txBody>
      </p:sp>
    </p:spTree>
    <p:extLst>
      <p:ext uri="{BB962C8B-B14F-4D97-AF65-F5344CB8AC3E}">
        <p14:creationId xmlns:p14="http://schemas.microsoft.com/office/powerpoint/2010/main" val="8756239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zh.wikipedia.org/wiki/%E8%A9%B9%E5%A7%86%E6%96%AF%C2%B7%E7%93%A6%E7%89%B9" TargetMode="External"/><Relationship Id="rId13" Type="http://schemas.openxmlformats.org/officeDocument/2006/relationships/hyperlink" Target="http://zh.wikipedia.org/wiki/%E5%8C%97%E7%BE%8E" TargetMode="External"/><Relationship Id="rId3" Type="http://schemas.openxmlformats.org/officeDocument/2006/relationships/hyperlink" Target="http://zh.wikipedia.org/wiki/1759%E5%B9%B4" TargetMode="External"/><Relationship Id="rId7" Type="http://schemas.openxmlformats.org/officeDocument/2006/relationships/hyperlink" Target="http://zh.wikipedia.org/wiki/%E8%8B%B1%E5%9C%8B%E4%BA%BA" TargetMode="External"/><Relationship Id="rId12" Type="http://schemas.openxmlformats.org/officeDocument/2006/relationships/hyperlink" Target="http://zh.wikipedia.org/wiki/19%E4%B8%96%E7%BA%AA"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zh.wikipedia.org/wiki/18%E4%B8%96%E7%BA%AA" TargetMode="External"/><Relationship Id="rId11" Type="http://schemas.openxmlformats.org/officeDocument/2006/relationships/hyperlink" Target="http://zh.wikipedia.org/wiki/%E6%AC%A7%E6%B4%B2" TargetMode="External"/><Relationship Id="rId5" Type="http://schemas.openxmlformats.org/officeDocument/2006/relationships/hyperlink" Target="http://zh.wikipedia.org/wiki/%E8%8B%B1%E6%A0%BC%E5%85%B0" TargetMode="External"/><Relationship Id="rId10" Type="http://schemas.openxmlformats.org/officeDocument/2006/relationships/hyperlink" Target="http://zh.wikipedia.org/w/index.php?title=%E6%8A%80%E6%9C%AF%E9%9D%A9%E5%91%BD&amp;action=edit&amp;redlink=1" TargetMode="External"/><Relationship Id="rId4" Type="http://schemas.openxmlformats.org/officeDocument/2006/relationships/hyperlink" Target="http://zh.wikipedia.org/wiki/1830%E5%B9%B4" TargetMode="External"/><Relationship Id="rId9" Type="http://schemas.openxmlformats.org/officeDocument/2006/relationships/hyperlink" Target="http://zh.wikipedia.org/wiki/%E8%92%B8%E6%B1%BD%E6%9C%BA"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xmlns="" id="{E4C845AD-AECC-451C-A65C-776BFEB1E9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defTabSz="4572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defTabSz="4572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defTabSz="4572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defTabSz="4572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fontAlgn="base">
              <a:spcBef>
                <a:spcPct val="0"/>
              </a:spcBef>
              <a:spcAft>
                <a:spcPct val="0"/>
              </a:spcAft>
            </a:pPr>
            <a:fld id="{301F6021-BE02-4411-85A6-836E8BEF1C3D}" type="slidenum">
              <a:rPr lang="en-US" altLang="zh-TW" smtClean="0"/>
              <a:pPr fontAlgn="base">
                <a:spcBef>
                  <a:spcPct val="0"/>
                </a:spcBef>
                <a:spcAft>
                  <a:spcPct val="0"/>
                </a:spcAft>
              </a:pPr>
              <a:t>2</a:t>
            </a:fld>
            <a:endParaRPr lang="en-US" altLang="zh-TW"/>
          </a:p>
        </p:txBody>
      </p:sp>
      <p:sp>
        <p:nvSpPr>
          <p:cNvPr id="10243" name="Rectangle 2">
            <a:extLst>
              <a:ext uri="{FF2B5EF4-FFF2-40B4-BE49-F238E27FC236}">
                <a16:creationId xmlns:a16="http://schemas.microsoft.com/office/drawing/2014/main" xmlns="" id="{31595FAF-B9E0-4966-AE75-403171F754A4}"/>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xmlns="" id="{BD4A2A82-3B7B-48AF-BE22-847CBDC782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a:latin typeface="Arial" panose="020B0604020202020204" pitchFamily="34" charset="0"/>
              </a:rPr>
              <a:t>把女性主義的理念和理想帶入政府</a:t>
            </a:r>
          </a:p>
          <a:p>
            <a:pPr eaLnBrk="1" hangingPunct="1"/>
            <a:r>
              <a:rPr lang="zh-TW" altLang="en-US" dirty="0">
                <a:latin typeface="Arial" panose="020B0604020202020204" pitchFamily="34" charset="0"/>
              </a:rPr>
              <a:t>運用婦運的方法</a:t>
            </a:r>
          </a:p>
          <a:p>
            <a:pPr eaLnBrk="1" hangingPunct="1"/>
            <a:r>
              <a:rPr lang="zh-TW" altLang="en-US" dirty="0">
                <a:latin typeface="Arial" panose="020B0604020202020204" pitchFamily="34" charset="0"/>
              </a:rPr>
              <a:t>成功與挫折  分享與檢討</a:t>
            </a:r>
          </a:p>
        </p:txBody>
      </p:sp>
    </p:spTree>
    <p:extLst>
      <p:ext uri="{BB962C8B-B14F-4D97-AF65-F5344CB8AC3E}">
        <p14:creationId xmlns:p14="http://schemas.microsoft.com/office/powerpoint/2010/main" val="1942256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t>1. </a:t>
            </a:r>
            <a:r>
              <a:rPr lang="zh-TW" altLang="en-US" sz="1200" dirty="0"/>
              <a:t>機會平等</a:t>
            </a:r>
            <a:r>
              <a:rPr lang="en-US" altLang="zh-TW" sz="1200" dirty="0"/>
              <a:t>VS</a:t>
            </a:r>
            <a:r>
              <a:rPr lang="zh-TW" altLang="en-US" sz="1200" dirty="0"/>
              <a:t>結果平等</a:t>
            </a:r>
            <a:endParaRPr lang="en-US" altLang="zh-TW" sz="1200" dirty="0"/>
          </a:p>
          <a:p>
            <a:r>
              <a:rPr lang="en-US" altLang="zh-TW" sz="1200" dirty="0"/>
              <a:t>2. </a:t>
            </a:r>
            <a:r>
              <a:rPr lang="zh-TW" altLang="en-US" sz="1200" dirty="0"/>
              <a:t>形式平等</a:t>
            </a:r>
            <a:r>
              <a:rPr lang="en-US" altLang="zh-TW" sz="1200" dirty="0"/>
              <a:t>VS</a:t>
            </a:r>
            <a:r>
              <a:rPr lang="zh-TW" altLang="en-US" sz="1200" dirty="0"/>
              <a:t>實質平等</a:t>
            </a:r>
            <a:endParaRPr lang="en-US" altLang="zh-TW" sz="1200" dirty="0"/>
          </a:p>
          <a:p>
            <a:r>
              <a:rPr lang="en-US" altLang="zh-TW" sz="1200" dirty="0"/>
              <a:t>3. </a:t>
            </a:r>
            <a:r>
              <a:rPr lang="zh-TW" altLang="en-US" sz="1200" dirty="0"/>
              <a:t>不同位置對平等的差異性理解，不同需求</a:t>
            </a:r>
          </a:p>
        </p:txBody>
      </p:sp>
      <p:sp>
        <p:nvSpPr>
          <p:cNvPr id="4" name="投影片編號版面配置區 3"/>
          <p:cNvSpPr>
            <a:spLocks noGrp="1"/>
          </p:cNvSpPr>
          <p:nvPr>
            <p:ph type="sldNum" sz="quarter" idx="10"/>
          </p:nvPr>
        </p:nvSpPr>
        <p:spPr/>
        <p:txBody>
          <a:bodyPr/>
          <a:lstStyle/>
          <a:p>
            <a:pPr>
              <a:defRPr/>
            </a:pPr>
            <a:fld id="{EAF693F0-6757-44FA-B8C4-F99C2A4163D3}" type="slidenum">
              <a:rPr lang="en-US" altLang="zh-TW" smtClean="0"/>
              <a:pPr>
                <a:defRPr/>
              </a:pPr>
              <a:t>23</a:t>
            </a:fld>
            <a:endParaRPr lang="en-US" altLang="zh-TW"/>
          </a:p>
        </p:txBody>
      </p:sp>
    </p:spTree>
    <p:extLst>
      <p:ext uri="{BB962C8B-B14F-4D97-AF65-F5344CB8AC3E}">
        <p14:creationId xmlns:p14="http://schemas.microsoft.com/office/powerpoint/2010/main" val="4246424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5388F1F-FCB5-4FC8-8116-D6A68FBF6193}" type="slidenum">
              <a:rPr lang="zh-TW" altLang="en-US" smtClean="0"/>
              <a:t>26</a:t>
            </a:fld>
            <a:endParaRPr lang="zh-TW" altLang="en-US"/>
          </a:p>
        </p:txBody>
      </p:sp>
    </p:spTree>
    <p:extLst>
      <p:ext uri="{BB962C8B-B14F-4D97-AF65-F5344CB8AC3E}">
        <p14:creationId xmlns:p14="http://schemas.microsoft.com/office/powerpoint/2010/main" val="4140009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A699B8-0F98-4B4C-88C6-59A67E3ECB7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8867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沒有多元性別</a:t>
            </a:r>
          </a:p>
        </p:txBody>
      </p:sp>
      <p:sp>
        <p:nvSpPr>
          <p:cNvPr id="4" name="投影片編號版面配置區 3"/>
          <p:cNvSpPr>
            <a:spLocks noGrp="1"/>
          </p:cNvSpPr>
          <p:nvPr>
            <p:ph type="sldNum" sz="quarter" idx="5"/>
          </p:nvPr>
        </p:nvSpPr>
        <p:spPr/>
        <p:txBody>
          <a:bodyPr/>
          <a:lstStyle/>
          <a:p>
            <a:pPr>
              <a:defRPr/>
            </a:pPr>
            <a:fld id="{EAF693F0-6757-44FA-B8C4-F99C2A4163D3}" type="slidenum">
              <a:rPr lang="en-US" altLang="zh-TW" smtClean="0"/>
              <a:pPr>
                <a:defRPr/>
              </a:pPr>
              <a:t>29</a:t>
            </a:fld>
            <a:endParaRPr lang="en-US" altLang="zh-TW"/>
          </a:p>
        </p:txBody>
      </p:sp>
    </p:spTree>
    <p:extLst>
      <p:ext uri="{BB962C8B-B14F-4D97-AF65-F5344CB8AC3E}">
        <p14:creationId xmlns:p14="http://schemas.microsoft.com/office/powerpoint/2010/main" val="2186138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投影片圖像版面配置區 1"/>
          <p:cNvSpPr>
            <a:spLocks noGrp="1" noRot="1" noChangeAspect="1" noTextEdit="1"/>
          </p:cNvSpPr>
          <p:nvPr>
            <p:ph type="sldImg"/>
          </p:nvPr>
        </p:nvSpPr>
        <p:spPr>
          <a:ln/>
        </p:spPr>
      </p:sp>
      <p:sp>
        <p:nvSpPr>
          <p:cNvPr id="4198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ea typeface="新細明體" charset="-120"/>
              </a:rPr>
              <a:t>男女相對應的概念和架構</a:t>
            </a:r>
            <a:endParaRPr lang="en-US" altLang="zh-TW" dirty="0">
              <a:ea typeface="新細明體" charset="-120"/>
            </a:endParaRPr>
          </a:p>
          <a:p>
            <a:r>
              <a:rPr lang="zh-TW" altLang="en-US" dirty="0">
                <a:ea typeface="新細明體" charset="-120"/>
              </a:rPr>
              <a:t>從十九世紀末到二十世紀中期，婦女做為婦運的主體以及婦運議題關注的焦點從未受到質疑。</a:t>
            </a:r>
            <a:endParaRPr lang="en-US" altLang="zh-TW" dirty="0">
              <a:ea typeface="新細明體" charset="-120"/>
            </a:endParaRPr>
          </a:p>
          <a:p>
            <a:r>
              <a:rPr lang="zh-TW" altLang="en-US" dirty="0">
                <a:ea typeface="新細明體" charset="-120"/>
              </a:rPr>
              <a:t>性別角色  性別表演</a:t>
            </a:r>
          </a:p>
        </p:txBody>
      </p:sp>
      <p:sp>
        <p:nvSpPr>
          <p:cNvPr id="4198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5400">
                <a:solidFill>
                  <a:schemeClr val="tx1"/>
                </a:solidFill>
                <a:latin typeface="Arial" charset="0"/>
                <a:ea typeface="新細明體" charset="-120"/>
              </a:defRPr>
            </a:lvl1pPr>
            <a:lvl2pPr marL="742950" indent="-285750">
              <a:defRPr kumimoji="1" sz="5400">
                <a:solidFill>
                  <a:schemeClr val="tx1"/>
                </a:solidFill>
                <a:latin typeface="Arial" charset="0"/>
                <a:ea typeface="新細明體" charset="-120"/>
              </a:defRPr>
            </a:lvl2pPr>
            <a:lvl3pPr marL="1143000" indent="-228600">
              <a:defRPr kumimoji="1" sz="5400">
                <a:solidFill>
                  <a:schemeClr val="tx1"/>
                </a:solidFill>
                <a:latin typeface="Arial" charset="0"/>
                <a:ea typeface="新細明體" charset="-120"/>
              </a:defRPr>
            </a:lvl3pPr>
            <a:lvl4pPr marL="1600200" indent="-228600">
              <a:defRPr kumimoji="1" sz="5400">
                <a:solidFill>
                  <a:schemeClr val="tx1"/>
                </a:solidFill>
                <a:latin typeface="Arial" charset="0"/>
                <a:ea typeface="新細明體" charset="-120"/>
              </a:defRPr>
            </a:lvl4pPr>
            <a:lvl5pPr marL="2057400" indent="-228600">
              <a:defRPr kumimoji="1" sz="5400">
                <a:solidFill>
                  <a:schemeClr val="tx1"/>
                </a:solidFill>
                <a:latin typeface="Arial" charset="0"/>
                <a:ea typeface="新細明體" charset="-120"/>
              </a:defRPr>
            </a:lvl5pPr>
            <a:lvl6pPr marL="2514600" indent="-228600" eaLnBrk="0" fontAlgn="base" hangingPunct="0">
              <a:spcBef>
                <a:spcPct val="0"/>
              </a:spcBef>
              <a:spcAft>
                <a:spcPct val="0"/>
              </a:spcAft>
              <a:defRPr kumimoji="1" sz="5400">
                <a:solidFill>
                  <a:schemeClr val="tx1"/>
                </a:solidFill>
                <a:latin typeface="Arial" charset="0"/>
                <a:ea typeface="新細明體" charset="-120"/>
              </a:defRPr>
            </a:lvl6pPr>
            <a:lvl7pPr marL="2971800" indent="-228600" eaLnBrk="0" fontAlgn="base" hangingPunct="0">
              <a:spcBef>
                <a:spcPct val="0"/>
              </a:spcBef>
              <a:spcAft>
                <a:spcPct val="0"/>
              </a:spcAft>
              <a:defRPr kumimoji="1" sz="5400">
                <a:solidFill>
                  <a:schemeClr val="tx1"/>
                </a:solidFill>
                <a:latin typeface="Arial" charset="0"/>
                <a:ea typeface="新細明體" charset="-120"/>
              </a:defRPr>
            </a:lvl7pPr>
            <a:lvl8pPr marL="3429000" indent="-228600" eaLnBrk="0" fontAlgn="base" hangingPunct="0">
              <a:spcBef>
                <a:spcPct val="0"/>
              </a:spcBef>
              <a:spcAft>
                <a:spcPct val="0"/>
              </a:spcAft>
              <a:defRPr kumimoji="1" sz="5400">
                <a:solidFill>
                  <a:schemeClr val="tx1"/>
                </a:solidFill>
                <a:latin typeface="Arial" charset="0"/>
                <a:ea typeface="新細明體" charset="-120"/>
              </a:defRPr>
            </a:lvl8pPr>
            <a:lvl9pPr marL="3886200" indent="-228600" eaLnBrk="0" fontAlgn="base" hangingPunct="0">
              <a:spcBef>
                <a:spcPct val="0"/>
              </a:spcBef>
              <a:spcAft>
                <a:spcPct val="0"/>
              </a:spcAft>
              <a:defRPr kumimoji="1" sz="5400">
                <a:solidFill>
                  <a:schemeClr val="tx1"/>
                </a:solidFill>
                <a:latin typeface="Arial" charset="0"/>
                <a:ea typeface="新細明體" charset="-120"/>
              </a:defRPr>
            </a:lvl9pPr>
          </a:lstStyle>
          <a:p>
            <a:fld id="{BF1271AB-AAB3-4110-974D-A55DBA9492C1}" type="slidenum">
              <a:rPr lang="en-US" altLang="zh-TW" sz="1200" smtClean="0"/>
              <a:pPr/>
              <a:t>30</a:t>
            </a:fld>
            <a:endParaRPr lang="en-US" altLang="zh-TW" sz="1200"/>
          </a:p>
        </p:txBody>
      </p:sp>
    </p:spTree>
    <p:extLst>
      <p:ext uri="{BB962C8B-B14F-4D97-AF65-F5344CB8AC3E}">
        <p14:creationId xmlns:p14="http://schemas.microsoft.com/office/powerpoint/2010/main" val="1797733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kern="1200" dirty="0">
                <a:solidFill>
                  <a:schemeClr val="tx1"/>
                </a:solidFill>
                <a:latin typeface="+mj-ea"/>
                <a:ea typeface="新細明體" pitchFamily="18" charset="-120"/>
                <a:cs typeface="+mn-cs"/>
              </a:rPr>
              <a:t>Gender</a:t>
            </a:r>
            <a:r>
              <a:rPr kumimoji="1" lang="zh-TW" altLang="en-US" sz="1200" kern="1200" dirty="0">
                <a:solidFill>
                  <a:schemeClr val="tx1"/>
                </a:solidFill>
                <a:latin typeface="+mj-ea"/>
                <a:ea typeface="新細明體" pitchFamily="18" charset="-120"/>
                <a:cs typeface="+mn-cs"/>
              </a:rPr>
              <a:t>：</a:t>
            </a:r>
            <a:endParaRPr kumimoji="1" lang="en-US" altLang="zh-TW" sz="1200" kern="1200" dirty="0">
              <a:solidFill>
                <a:schemeClr val="tx1"/>
              </a:solidFill>
              <a:latin typeface="+mj-ea"/>
              <a:ea typeface="新細明體" pitchFamily="18" charset="-120"/>
              <a:cs typeface="+mn-cs"/>
            </a:endParaRPr>
          </a:p>
          <a:p>
            <a:endParaRPr kumimoji="1" lang="en-US" altLang="zh-TW" sz="1200" kern="1200" dirty="0">
              <a:solidFill>
                <a:schemeClr val="tx1"/>
              </a:solidFill>
              <a:latin typeface="+mj-ea"/>
              <a:ea typeface="新細明體" pitchFamily="18" charset="-120"/>
              <a:cs typeface="+mn-cs"/>
            </a:endParaRPr>
          </a:p>
          <a:p>
            <a:r>
              <a:rPr kumimoji="1" lang="zh-TW" altLang="en-US" sz="1200" kern="1200" dirty="0">
                <a:solidFill>
                  <a:schemeClr val="tx1"/>
                </a:solidFill>
                <a:latin typeface="+mj-ea"/>
                <a:ea typeface="新細明體" pitchFamily="18" charset="-120"/>
                <a:cs typeface="+mn-cs"/>
              </a:rPr>
              <a:t>１</a:t>
            </a:r>
            <a:r>
              <a:rPr kumimoji="1" lang="en-US" altLang="zh-TW" sz="1200" kern="1200" dirty="0">
                <a:solidFill>
                  <a:schemeClr val="tx1"/>
                </a:solidFill>
                <a:latin typeface="+mj-ea"/>
                <a:ea typeface="新細明體" pitchFamily="18" charset="-120"/>
                <a:cs typeface="+mn-cs"/>
              </a:rPr>
              <a:t>.</a:t>
            </a:r>
            <a:r>
              <a:rPr kumimoji="1" lang="zh-TW" altLang="en-US" sz="1200" kern="1200" dirty="0">
                <a:solidFill>
                  <a:schemeClr val="tx1"/>
                </a:solidFill>
                <a:latin typeface="+mj-ea"/>
                <a:ea typeface="新細明體" pitchFamily="18" charset="-120"/>
                <a:cs typeface="+mn-cs"/>
              </a:rPr>
              <a:t>字面上兼容男女兩性，較易被男性接受。</a:t>
            </a:r>
            <a:endParaRPr kumimoji="1" lang="en-US" altLang="zh-TW" sz="1200" kern="1200" dirty="0">
              <a:solidFill>
                <a:schemeClr val="tx1"/>
              </a:solidFill>
              <a:latin typeface="+mj-ea"/>
              <a:ea typeface="新細明體" pitchFamily="18" charset="-120"/>
              <a:cs typeface="+mn-cs"/>
            </a:endParaRPr>
          </a:p>
          <a:p>
            <a:endParaRPr kumimoji="1" lang="en-US" altLang="zh-TW" sz="1200" kern="1200" dirty="0">
              <a:solidFill>
                <a:schemeClr val="tx1"/>
              </a:solidFill>
              <a:latin typeface="+mj-ea"/>
              <a:ea typeface="新細明體" pitchFamily="18" charset="-120"/>
              <a:cs typeface="+mn-cs"/>
            </a:endParaRPr>
          </a:p>
          <a:p>
            <a:r>
              <a:rPr kumimoji="1" lang="en-US" altLang="zh-TW" sz="1200" kern="1200" dirty="0">
                <a:solidFill>
                  <a:schemeClr val="tx1"/>
                </a:solidFill>
                <a:latin typeface="+mj-ea"/>
                <a:ea typeface="新細明體" pitchFamily="18" charset="-120"/>
                <a:cs typeface="+mn-cs"/>
              </a:rPr>
              <a:t> 2. </a:t>
            </a:r>
            <a:r>
              <a:rPr kumimoji="1" lang="zh-TW" altLang="en-US" sz="1200" kern="1200" dirty="0">
                <a:solidFill>
                  <a:schemeClr val="tx1"/>
                </a:solidFill>
                <a:latin typeface="+mj-ea"/>
                <a:ea typeface="新細明體" pitchFamily="18" charset="-120"/>
                <a:cs typeface="+mn-cs"/>
              </a:rPr>
              <a:t>著重性別不平等的社會成因，有很大解釋空間。</a:t>
            </a:r>
            <a:endParaRPr kumimoji="1" lang="en-US" altLang="zh-TW" sz="1200" kern="1200" dirty="0">
              <a:solidFill>
                <a:schemeClr val="tx1"/>
              </a:solidFill>
              <a:latin typeface="+mj-ea"/>
              <a:ea typeface="新細明體" pitchFamily="18" charset="-120"/>
              <a:cs typeface="+mn-cs"/>
            </a:endParaRPr>
          </a:p>
          <a:p>
            <a:endParaRPr kumimoji="1" lang="en-US" altLang="zh-TW" sz="1200" kern="1200" dirty="0">
              <a:solidFill>
                <a:schemeClr val="tx1"/>
              </a:solidFill>
              <a:latin typeface="+mj-ea"/>
              <a:ea typeface="新細明體" pitchFamily="18" charset="-120"/>
              <a:cs typeface="+mn-cs"/>
            </a:endParaRPr>
          </a:p>
          <a:p>
            <a:r>
              <a:rPr kumimoji="1" lang="en-US" altLang="zh-TW" sz="1200" kern="1200" dirty="0">
                <a:solidFill>
                  <a:schemeClr val="tx1"/>
                </a:solidFill>
                <a:latin typeface="+mj-ea"/>
                <a:ea typeface="新細明體" pitchFamily="18" charset="-120"/>
                <a:cs typeface="+mn-cs"/>
              </a:rPr>
              <a:t> 3.</a:t>
            </a:r>
            <a:r>
              <a:rPr kumimoji="1" lang="zh-TW" altLang="en-US" sz="1200" kern="1200" dirty="0">
                <a:solidFill>
                  <a:schemeClr val="tx1"/>
                </a:solidFill>
                <a:latin typeface="+mj-ea"/>
                <a:ea typeface="新細明體" pitchFamily="18" charset="-120"/>
                <a:cs typeface="+mn-cs"/>
              </a:rPr>
              <a:t>性別一詞本身不指涉任何個體，也不具有任何價值，在應用的時候可以主觀詮釋，填充任何內容，容易被各種政治和性別立場的當權者接受，在國際政治場合有其權宜性。</a:t>
            </a:r>
            <a:endParaRPr kumimoji="1" lang="en-US" altLang="zh-TW" sz="1200" kern="1200" dirty="0">
              <a:solidFill>
                <a:schemeClr val="tx1"/>
              </a:solidFill>
              <a:latin typeface="+mj-ea"/>
              <a:ea typeface="新細明體" pitchFamily="18" charset="-120"/>
              <a:cs typeface="+mn-cs"/>
            </a:endParaRPr>
          </a:p>
          <a:p>
            <a:endParaRPr kumimoji="1" lang="en-US" altLang="zh-TW" sz="1200" kern="1200" dirty="0">
              <a:solidFill>
                <a:schemeClr val="tx1"/>
              </a:solidFill>
              <a:latin typeface="+mj-ea"/>
              <a:ea typeface="新細明體" pitchFamily="18" charset="-120"/>
              <a:cs typeface="+mn-cs"/>
            </a:endParaRPr>
          </a:p>
          <a:p>
            <a:r>
              <a:rPr kumimoji="1" lang="en-US" altLang="zh-TW" sz="1200" kern="1200" dirty="0">
                <a:solidFill>
                  <a:schemeClr val="tx1"/>
                </a:solidFill>
                <a:latin typeface="+mj-ea"/>
                <a:ea typeface="新細明體" pitchFamily="18" charset="-120"/>
                <a:cs typeface="+mn-cs"/>
              </a:rPr>
              <a:t>4. 1995</a:t>
            </a:r>
            <a:r>
              <a:rPr kumimoji="1" lang="zh-TW" altLang="zh-TW" sz="1200" kern="1200" dirty="0">
                <a:solidFill>
                  <a:schemeClr val="tx1"/>
                </a:solidFill>
                <a:latin typeface="+mj-ea"/>
                <a:ea typeface="新細明體" pitchFamily="18" charset="-120"/>
                <a:cs typeface="+mn-cs"/>
              </a:rPr>
              <a:t>北京世婦會</a:t>
            </a:r>
            <a:r>
              <a:rPr kumimoji="1" lang="zh-TW" altLang="en-US" sz="1200" kern="1200" dirty="0">
                <a:solidFill>
                  <a:schemeClr val="tx1"/>
                </a:solidFill>
                <a:latin typeface="+mj-ea"/>
                <a:ea typeface="新細明體" pitchFamily="18" charset="-120"/>
                <a:cs typeface="+mn-cs"/>
              </a:rPr>
              <a:t>：</a:t>
            </a:r>
            <a:r>
              <a:rPr kumimoji="1" lang="zh-TW" altLang="zh-TW" sz="1200" kern="1200" dirty="0">
                <a:solidFill>
                  <a:schemeClr val="tx1"/>
                </a:solidFill>
                <a:latin typeface="+mj-ea"/>
                <a:ea typeface="新細明體" pitchFamily="18" charset="-120"/>
                <a:cs typeface="+mn-cs"/>
              </a:rPr>
              <a:t>協商北京宣言時，組織了六十國的聯絡小組討論</a:t>
            </a:r>
            <a:r>
              <a:rPr kumimoji="1" lang="en-US" altLang="zh-TW" sz="1200" kern="1200" dirty="0">
                <a:solidFill>
                  <a:schemeClr val="tx1"/>
                </a:solidFill>
                <a:latin typeface="+mj-ea"/>
                <a:ea typeface="新細明體" pitchFamily="18" charset="-120"/>
                <a:cs typeface="+mn-cs"/>
              </a:rPr>
              <a:t>gender</a:t>
            </a:r>
            <a:r>
              <a:rPr kumimoji="1" lang="zh-TW" altLang="zh-TW" sz="1200" kern="1200" dirty="0">
                <a:solidFill>
                  <a:schemeClr val="tx1"/>
                </a:solidFill>
                <a:latin typeface="+mj-ea"/>
                <a:ea typeface="新細明體" pitchFamily="18" charset="-120"/>
                <a:cs typeface="+mn-cs"/>
              </a:rPr>
              <a:t>定義，決議採用聯合國過去會議中，對性別一般、通行的用法，不增加新的定義（北京宣言附件四）。</a:t>
            </a:r>
            <a:endParaRPr kumimoji="1" lang="en-US" altLang="zh-TW" sz="1200" kern="1200" dirty="0">
              <a:solidFill>
                <a:schemeClr val="tx1"/>
              </a:solidFill>
              <a:latin typeface="+mj-ea"/>
              <a:ea typeface="新細明體" pitchFamily="18" charset="-120"/>
              <a:cs typeface="+mn-cs"/>
            </a:endParaRPr>
          </a:p>
        </p:txBody>
      </p:sp>
      <p:sp>
        <p:nvSpPr>
          <p:cNvPr id="4" name="投影片編號版面配置區 3"/>
          <p:cNvSpPr>
            <a:spLocks noGrp="1"/>
          </p:cNvSpPr>
          <p:nvPr>
            <p:ph type="sldNum" sz="quarter" idx="10"/>
          </p:nvPr>
        </p:nvSpPr>
        <p:spPr/>
        <p:txBody>
          <a:bodyPr/>
          <a:lstStyle/>
          <a:p>
            <a:pPr>
              <a:defRPr/>
            </a:pPr>
            <a:fld id="{EAF693F0-6757-44FA-B8C4-F99C2A4163D3}" type="slidenum">
              <a:rPr lang="en-US" altLang="zh-TW" smtClean="0"/>
              <a:pPr>
                <a:defRPr/>
              </a:pPr>
              <a:t>32</a:t>
            </a:fld>
            <a:endParaRPr lang="en-US" altLang="zh-TW"/>
          </a:p>
        </p:txBody>
      </p:sp>
    </p:spTree>
    <p:extLst>
      <p:ext uri="{BB962C8B-B14F-4D97-AF65-F5344CB8AC3E}">
        <p14:creationId xmlns:p14="http://schemas.microsoft.com/office/powerpoint/2010/main" val="2934011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黑人</a:t>
            </a:r>
            <a:r>
              <a:rPr lang="en-US" altLang="zh-TW" dirty="0"/>
              <a:t>: </a:t>
            </a:r>
            <a:r>
              <a:rPr lang="zh-TW" altLang="en-US" dirty="0"/>
              <a:t>黑男人    女人</a:t>
            </a:r>
            <a:r>
              <a:rPr lang="en-US" altLang="zh-TW" dirty="0"/>
              <a:t>: </a:t>
            </a:r>
            <a:r>
              <a:rPr lang="zh-TW" altLang="en-US" dirty="0"/>
              <a:t>白女人</a:t>
            </a:r>
          </a:p>
        </p:txBody>
      </p:sp>
      <p:sp>
        <p:nvSpPr>
          <p:cNvPr id="4" name="投影片編號版面配置區 3"/>
          <p:cNvSpPr>
            <a:spLocks noGrp="1"/>
          </p:cNvSpPr>
          <p:nvPr>
            <p:ph type="sldNum" sz="quarter" idx="5"/>
          </p:nvPr>
        </p:nvSpPr>
        <p:spPr/>
        <p:txBody>
          <a:bodyPr/>
          <a:lstStyle/>
          <a:p>
            <a:pPr>
              <a:defRPr/>
            </a:pPr>
            <a:fld id="{7E605D46-E19B-4753-A1FA-44D9277B19D0}" type="slidenum">
              <a:rPr lang="en-US" altLang="zh-TW" smtClean="0"/>
              <a:pPr>
                <a:defRPr/>
              </a:pPr>
              <a:t>33</a:t>
            </a:fld>
            <a:endParaRPr lang="en-US" altLang="zh-TW"/>
          </a:p>
        </p:txBody>
      </p:sp>
    </p:spTree>
    <p:extLst>
      <p:ext uri="{BB962C8B-B14F-4D97-AF65-F5344CB8AC3E}">
        <p14:creationId xmlns:p14="http://schemas.microsoft.com/office/powerpoint/2010/main" val="1961157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ea typeface="標楷體" pitchFamily="65" charset="-120"/>
              <a:cs typeface="Times New Roman" pitchFamily="18" charset="0"/>
            </a:endParaRPr>
          </a:p>
          <a:p>
            <a:endParaRPr lang="zh-TW" altLang="en-US" dirty="0"/>
          </a:p>
        </p:txBody>
      </p:sp>
      <p:sp>
        <p:nvSpPr>
          <p:cNvPr id="4" name="投影片編號版面配置區 3"/>
          <p:cNvSpPr>
            <a:spLocks noGrp="1"/>
          </p:cNvSpPr>
          <p:nvPr>
            <p:ph type="sldNum" sz="quarter" idx="5"/>
          </p:nvPr>
        </p:nvSpPr>
        <p:spPr/>
        <p:txBody>
          <a:bodyPr/>
          <a:lstStyle/>
          <a:p>
            <a:pPr>
              <a:defRPr/>
            </a:pPr>
            <a:fld id="{7E605D46-E19B-4753-A1FA-44D9277B19D0}" type="slidenum">
              <a:rPr lang="en-US" altLang="zh-TW" smtClean="0"/>
              <a:pPr>
                <a:defRPr/>
              </a:pPr>
              <a:t>34</a:t>
            </a:fld>
            <a:endParaRPr lang="en-US" altLang="zh-TW"/>
          </a:p>
        </p:txBody>
      </p:sp>
    </p:spTree>
    <p:extLst>
      <p:ext uri="{BB962C8B-B14F-4D97-AF65-F5344CB8AC3E}">
        <p14:creationId xmlns:p14="http://schemas.microsoft.com/office/powerpoint/2010/main" val="2069526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sz="1200" dirty="0"/>
          </a:p>
        </p:txBody>
      </p:sp>
      <p:sp>
        <p:nvSpPr>
          <p:cNvPr id="4" name="投影片編號版面配置區 3"/>
          <p:cNvSpPr>
            <a:spLocks noGrp="1"/>
          </p:cNvSpPr>
          <p:nvPr>
            <p:ph type="sldNum" sz="quarter" idx="5"/>
          </p:nvPr>
        </p:nvSpPr>
        <p:spPr/>
        <p:txBody>
          <a:bodyPr/>
          <a:lstStyle/>
          <a:p>
            <a:pPr>
              <a:defRPr/>
            </a:pPr>
            <a:fld id="{7E605D46-E19B-4753-A1FA-44D9277B19D0}" type="slidenum">
              <a:rPr lang="en-US" altLang="zh-TW" smtClean="0"/>
              <a:pPr>
                <a:defRPr/>
              </a:pPr>
              <a:t>39</a:t>
            </a:fld>
            <a:endParaRPr lang="en-US" altLang="zh-TW"/>
          </a:p>
        </p:txBody>
      </p:sp>
    </p:spTree>
    <p:extLst>
      <p:ext uri="{BB962C8B-B14F-4D97-AF65-F5344CB8AC3E}">
        <p14:creationId xmlns:p14="http://schemas.microsoft.com/office/powerpoint/2010/main" val="940470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7E605D46-E19B-4753-A1FA-44D9277B19D0}" type="slidenum">
              <a:rPr lang="en-US" altLang="zh-TW" smtClean="0"/>
              <a:pPr>
                <a:defRPr/>
              </a:pPr>
              <a:t>40</a:t>
            </a:fld>
            <a:endParaRPr lang="en-US" altLang="zh-TW"/>
          </a:p>
        </p:txBody>
      </p:sp>
    </p:spTree>
    <p:extLst>
      <p:ext uri="{BB962C8B-B14F-4D97-AF65-F5344CB8AC3E}">
        <p14:creationId xmlns:p14="http://schemas.microsoft.com/office/powerpoint/2010/main" val="3230563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台</a:t>
            </a:r>
            <a:r>
              <a:rPr lang="en-US" altLang="zh-TW" dirty="0"/>
              <a:t>: </a:t>
            </a:r>
            <a:r>
              <a:rPr lang="zh-TW" altLang="en-US" dirty="0"/>
              <a:t>疊床架屋 性騷三法</a:t>
            </a:r>
          </a:p>
        </p:txBody>
      </p:sp>
      <p:sp>
        <p:nvSpPr>
          <p:cNvPr id="4" name="投影片編號版面配置區 3"/>
          <p:cNvSpPr>
            <a:spLocks noGrp="1"/>
          </p:cNvSpPr>
          <p:nvPr>
            <p:ph type="sldNum" sz="quarter" idx="5"/>
          </p:nvPr>
        </p:nvSpPr>
        <p:spPr/>
        <p:txBody>
          <a:bodyPr/>
          <a:lstStyle/>
          <a:p>
            <a:pPr>
              <a:defRPr/>
            </a:pPr>
            <a:fld id="{EAF693F0-6757-44FA-B8C4-F99C2A4163D3}" type="slidenum">
              <a:rPr lang="en-US" altLang="zh-TW" smtClean="0"/>
              <a:pPr>
                <a:defRPr/>
              </a:pPr>
              <a:t>4</a:t>
            </a:fld>
            <a:endParaRPr lang="en-US" altLang="zh-TW"/>
          </a:p>
        </p:txBody>
      </p:sp>
    </p:spTree>
    <p:extLst>
      <p:ext uri="{BB962C8B-B14F-4D97-AF65-F5344CB8AC3E}">
        <p14:creationId xmlns:p14="http://schemas.microsoft.com/office/powerpoint/2010/main" val="922268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5388F1F-FCB5-4FC8-8116-D6A68FBF6193}" type="slidenum">
              <a:rPr lang="zh-TW" altLang="en-US" smtClean="0"/>
              <a:t>42</a:t>
            </a:fld>
            <a:endParaRPr lang="zh-TW" altLang="en-US"/>
          </a:p>
        </p:txBody>
      </p:sp>
    </p:spTree>
    <p:extLst>
      <p:ext uri="{BB962C8B-B14F-4D97-AF65-F5344CB8AC3E}">
        <p14:creationId xmlns:p14="http://schemas.microsoft.com/office/powerpoint/2010/main" val="4257275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7E605D46-E19B-4753-A1FA-44D9277B19D0}" type="slidenum">
              <a:rPr lang="en-US" altLang="zh-TW" smtClean="0"/>
              <a:pPr>
                <a:defRPr/>
              </a:pPr>
              <a:t>43</a:t>
            </a:fld>
            <a:endParaRPr lang="en-US" altLang="zh-TW"/>
          </a:p>
        </p:txBody>
      </p:sp>
    </p:spTree>
    <p:extLst>
      <p:ext uri="{BB962C8B-B14F-4D97-AF65-F5344CB8AC3E}">
        <p14:creationId xmlns:p14="http://schemas.microsoft.com/office/powerpoint/2010/main" val="1575969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性別專家權威性</a:t>
            </a:r>
            <a:endParaRPr lang="en-US" altLang="zh-TW" dirty="0"/>
          </a:p>
        </p:txBody>
      </p:sp>
      <p:sp>
        <p:nvSpPr>
          <p:cNvPr id="4" name="投影片編號版面配置區 3"/>
          <p:cNvSpPr>
            <a:spLocks noGrp="1"/>
          </p:cNvSpPr>
          <p:nvPr>
            <p:ph type="sldNum" sz="quarter" idx="5"/>
          </p:nvPr>
        </p:nvSpPr>
        <p:spPr/>
        <p:txBody>
          <a:bodyPr/>
          <a:lstStyle/>
          <a:p>
            <a:pPr>
              <a:defRPr/>
            </a:pPr>
            <a:fld id="{7E605D46-E19B-4753-A1FA-44D9277B19D0}" type="slidenum">
              <a:rPr lang="en-US" altLang="zh-TW" smtClean="0"/>
              <a:pPr>
                <a:defRPr/>
              </a:pPr>
              <a:t>44</a:t>
            </a:fld>
            <a:endParaRPr lang="en-US" altLang="zh-TW"/>
          </a:p>
        </p:txBody>
      </p:sp>
    </p:spTree>
    <p:extLst>
      <p:ext uri="{BB962C8B-B14F-4D97-AF65-F5344CB8AC3E}">
        <p14:creationId xmlns:p14="http://schemas.microsoft.com/office/powerpoint/2010/main" val="2536806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EAF693F0-6757-44FA-B8C4-F99C2A4163D3}" type="slidenum">
              <a:rPr lang="en-US" altLang="zh-TW" smtClean="0"/>
              <a:pPr>
                <a:defRPr/>
              </a:pPr>
              <a:t>48</a:t>
            </a:fld>
            <a:endParaRPr lang="en-US" altLang="zh-TW"/>
          </a:p>
        </p:txBody>
      </p:sp>
    </p:spTree>
    <p:extLst>
      <p:ext uri="{BB962C8B-B14F-4D97-AF65-F5344CB8AC3E}">
        <p14:creationId xmlns:p14="http://schemas.microsoft.com/office/powerpoint/2010/main" val="1908524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官僚體系自我保存自我擴張  有權無責    </a:t>
            </a:r>
            <a:r>
              <a:rPr lang="en-US" altLang="zh-TW" dirty="0"/>
              <a:t>“</a:t>
            </a:r>
            <a:r>
              <a:rPr lang="zh-TW" altLang="en-US" dirty="0"/>
              <a:t>參與式民主</a:t>
            </a:r>
            <a:r>
              <a:rPr lang="en-US" altLang="zh-TW" dirty="0"/>
              <a:t>”  </a:t>
            </a:r>
            <a:r>
              <a:rPr lang="zh-TW" altLang="en-US" dirty="0"/>
              <a:t>提案權</a:t>
            </a:r>
          </a:p>
        </p:txBody>
      </p:sp>
      <p:sp>
        <p:nvSpPr>
          <p:cNvPr id="4" name="投影片編號版面配置區 3"/>
          <p:cNvSpPr>
            <a:spLocks noGrp="1"/>
          </p:cNvSpPr>
          <p:nvPr>
            <p:ph type="sldNum" sz="quarter" idx="5"/>
          </p:nvPr>
        </p:nvSpPr>
        <p:spPr/>
        <p:txBody>
          <a:bodyPr/>
          <a:lstStyle/>
          <a:p>
            <a:pPr>
              <a:defRPr/>
            </a:pPr>
            <a:fld id="{EAF693F0-6757-44FA-B8C4-F99C2A4163D3}" type="slidenum">
              <a:rPr lang="en-US" altLang="zh-TW" smtClean="0"/>
              <a:pPr>
                <a:defRPr/>
              </a:pPr>
              <a:t>49</a:t>
            </a:fld>
            <a:endParaRPr lang="en-US" altLang="zh-TW"/>
          </a:p>
        </p:txBody>
      </p:sp>
    </p:spTree>
    <p:extLst>
      <p:ext uri="{BB962C8B-B14F-4D97-AF65-F5344CB8AC3E}">
        <p14:creationId xmlns:p14="http://schemas.microsoft.com/office/powerpoint/2010/main" val="1186202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黃金十年 國家願景</a:t>
            </a:r>
            <a:r>
              <a:rPr lang="en-US" altLang="zh-TW" dirty="0"/>
              <a:t>2012 </a:t>
            </a:r>
            <a:r>
              <a:rPr lang="zh-TW" altLang="en-US" dirty="0"/>
              <a:t>陳冲院長</a:t>
            </a:r>
          </a:p>
        </p:txBody>
      </p:sp>
      <p:sp>
        <p:nvSpPr>
          <p:cNvPr id="4" name="投影片編號版面配置區 3"/>
          <p:cNvSpPr>
            <a:spLocks noGrp="1"/>
          </p:cNvSpPr>
          <p:nvPr>
            <p:ph type="sldNum" sz="quarter" idx="5"/>
          </p:nvPr>
        </p:nvSpPr>
        <p:spPr/>
        <p:txBody>
          <a:bodyPr/>
          <a:lstStyle/>
          <a:p>
            <a:pPr>
              <a:defRPr/>
            </a:pPr>
            <a:fld id="{7E605D46-E19B-4753-A1FA-44D9277B19D0}" type="slidenum">
              <a:rPr lang="en-US" altLang="zh-TW" smtClean="0"/>
              <a:pPr>
                <a:defRPr/>
              </a:pPr>
              <a:t>50</a:t>
            </a:fld>
            <a:endParaRPr lang="en-US" altLang="zh-TW"/>
          </a:p>
        </p:txBody>
      </p:sp>
    </p:spTree>
    <p:extLst>
      <p:ext uri="{BB962C8B-B14F-4D97-AF65-F5344CB8AC3E}">
        <p14:creationId xmlns:p14="http://schemas.microsoft.com/office/powerpoint/2010/main" val="1656478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台北市政府消防局</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pPr>
              <a:defRPr/>
            </a:pPr>
            <a:fld id="{7E605D46-E19B-4753-A1FA-44D9277B19D0}" type="slidenum">
              <a:rPr lang="en-US" altLang="zh-TW" smtClean="0"/>
              <a:pPr>
                <a:defRPr/>
              </a:pPr>
              <a:t>52</a:t>
            </a:fld>
            <a:endParaRPr lang="en-US" altLang="zh-TW"/>
          </a:p>
        </p:txBody>
      </p:sp>
    </p:spTree>
    <p:extLst>
      <p:ext uri="{BB962C8B-B14F-4D97-AF65-F5344CB8AC3E}">
        <p14:creationId xmlns:p14="http://schemas.microsoft.com/office/powerpoint/2010/main" val="2699759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t>翡翠水庫</a:t>
            </a:r>
            <a:r>
              <a:rPr lang="en-US" altLang="zh-TW" dirty="0"/>
              <a:t>2021, 2022</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t>性別影響評估 </a:t>
            </a:r>
            <a:r>
              <a:rPr lang="en-US" altLang="zh-TW" dirty="0"/>
              <a:t>word</a:t>
            </a:r>
            <a:r>
              <a:rPr lang="zh-TW" altLang="en-US" dirty="0"/>
              <a:t>檔</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pPr>
              <a:defRPr/>
            </a:pPr>
            <a:fld id="{7E605D46-E19B-4753-A1FA-44D9277B19D0}" type="slidenum">
              <a:rPr lang="en-US" altLang="zh-TW" smtClean="0"/>
              <a:pPr>
                <a:defRPr/>
              </a:pPr>
              <a:t>53</a:t>
            </a:fld>
            <a:endParaRPr lang="en-US" altLang="zh-TW"/>
          </a:p>
        </p:txBody>
      </p:sp>
    </p:spTree>
    <p:extLst>
      <p:ext uri="{BB962C8B-B14F-4D97-AF65-F5344CB8AC3E}">
        <p14:creationId xmlns:p14="http://schemas.microsoft.com/office/powerpoint/2010/main" val="1697175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政府</a:t>
            </a:r>
            <a:r>
              <a:rPr lang="en-US" altLang="zh-TW" dirty="0"/>
              <a:t>: </a:t>
            </a:r>
            <a:r>
              <a:rPr lang="zh-TW" altLang="en-US" dirty="0"/>
              <a:t>公務員任用資格  議會</a:t>
            </a:r>
            <a:r>
              <a:rPr lang="en-US" altLang="zh-TW" dirty="0"/>
              <a:t>: </a:t>
            </a:r>
            <a:r>
              <a:rPr lang="zh-TW" altLang="en-US" dirty="0"/>
              <a:t>民意基礎  政治責任 委員會在這些之外</a:t>
            </a:r>
          </a:p>
        </p:txBody>
      </p:sp>
      <p:sp>
        <p:nvSpPr>
          <p:cNvPr id="4" name="投影片編號版面配置區 3"/>
          <p:cNvSpPr>
            <a:spLocks noGrp="1"/>
          </p:cNvSpPr>
          <p:nvPr>
            <p:ph type="sldNum" sz="quarter" idx="10"/>
          </p:nvPr>
        </p:nvSpPr>
        <p:spPr/>
        <p:txBody>
          <a:bodyPr/>
          <a:lstStyle/>
          <a:p>
            <a:fld id="{960BB98B-E97D-435B-BA31-5963439C384A}" type="slidenum">
              <a:rPr lang="zh-TW" altLang="en-US" smtClean="0"/>
              <a:t>55</a:t>
            </a:fld>
            <a:endParaRPr lang="zh-TW" altLang="en-US"/>
          </a:p>
        </p:txBody>
      </p:sp>
    </p:spTree>
    <p:extLst>
      <p:ext uri="{BB962C8B-B14F-4D97-AF65-F5344CB8AC3E}">
        <p14:creationId xmlns:p14="http://schemas.microsoft.com/office/powerpoint/2010/main" val="3186719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eaLnBrk="0" hangingPunct="0">
              <a:defRPr kumimoji="1">
                <a:solidFill>
                  <a:schemeClr val="tx1"/>
                </a:solidFill>
                <a:latin typeface="Arial" charset="0"/>
                <a:ea typeface="新細明體" pitchFamily="18" charset="-120"/>
              </a:defRPr>
            </a:lvl1pPr>
            <a:lvl2pPr marL="767616" indent="-295237" eaLnBrk="0" hangingPunct="0">
              <a:defRPr kumimoji="1">
                <a:solidFill>
                  <a:schemeClr val="tx1"/>
                </a:solidFill>
                <a:latin typeface="Arial" charset="0"/>
                <a:ea typeface="新細明體" pitchFamily="18" charset="-120"/>
              </a:defRPr>
            </a:lvl2pPr>
            <a:lvl3pPr marL="1180948" indent="-236190" eaLnBrk="0" hangingPunct="0">
              <a:defRPr kumimoji="1">
                <a:solidFill>
                  <a:schemeClr val="tx1"/>
                </a:solidFill>
                <a:latin typeface="Arial" charset="0"/>
                <a:ea typeface="新細明體" pitchFamily="18" charset="-120"/>
              </a:defRPr>
            </a:lvl3pPr>
            <a:lvl4pPr marL="1653327" indent="-236190" eaLnBrk="0" hangingPunct="0">
              <a:defRPr kumimoji="1">
                <a:solidFill>
                  <a:schemeClr val="tx1"/>
                </a:solidFill>
                <a:latin typeface="Arial" charset="0"/>
                <a:ea typeface="新細明體" pitchFamily="18" charset="-120"/>
              </a:defRPr>
            </a:lvl4pPr>
            <a:lvl5pPr marL="2125706" indent="-236190" eaLnBrk="0" hangingPunct="0">
              <a:defRPr kumimoji="1">
                <a:solidFill>
                  <a:schemeClr val="tx1"/>
                </a:solidFill>
                <a:latin typeface="Arial" charset="0"/>
                <a:ea typeface="新細明體" pitchFamily="18" charset="-120"/>
              </a:defRPr>
            </a:lvl5pPr>
            <a:lvl6pPr marL="2598085" indent="-236190" eaLnBrk="0" fontAlgn="base" hangingPunct="0">
              <a:spcBef>
                <a:spcPct val="0"/>
              </a:spcBef>
              <a:spcAft>
                <a:spcPct val="0"/>
              </a:spcAft>
              <a:defRPr kumimoji="1">
                <a:solidFill>
                  <a:schemeClr val="tx1"/>
                </a:solidFill>
                <a:latin typeface="Arial" charset="0"/>
                <a:ea typeface="新細明體" pitchFamily="18" charset="-120"/>
              </a:defRPr>
            </a:lvl6pPr>
            <a:lvl7pPr marL="3070464" indent="-236190" eaLnBrk="0" fontAlgn="base" hangingPunct="0">
              <a:spcBef>
                <a:spcPct val="0"/>
              </a:spcBef>
              <a:spcAft>
                <a:spcPct val="0"/>
              </a:spcAft>
              <a:defRPr kumimoji="1">
                <a:solidFill>
                  <a:schemeClr val="tx1"/>
                </a:solidFill>
                <a:latin typeface="Arial" charset="0"/>
                <a:ea typeface="新細明體" pitchFamily="18" charset="-120"/>
              </a:defRPr>
            </a:lvl7pPr>
            <a:lvl8pPr marL="3542843" indent="-236190" eaLnBrk="0" fontAlgn="base" hangingPunct="0">
              <a:spcBef>
                <a:spcPct val="0"/>
              </a:spcBef>
              <a:spcAft>
                <a:spcPct val="0"/>
              </a:spcAft>
              <a:defRPr kumimoji="1">
                <a:solidFill>
                  <a:schemeClr val="tx1"/>
                </a:solidFill>
                <a:latin typeface="Arial" charset="0"/>
                <a:ea typeface="新細明體" pitchFamily="18" charset="-120"/>
              </a:defRPr>
            </a:lvl8pPr>
            <a:lvl9pPr marL="4015222" indent="-23619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BDF865AF-5BAB-4B8F-9E56-197907A6CD73}" type="slidenum">
              <a:rPr lang="en-US" altLang="zh-TW"/>
              <a:pPr eaLnBrk="1" hangingPunct="1"/>
              <a:t>58</a:t>
            </a:fld>
            <a:endParaRPr lang="en-US" altLang="zh-TW"/>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lnSpc>
                <a:spcPct val="80000"/>
              </a:lnSpc>
            </a:pPr>
            <a:endParaRPr lang="en-US" altLang="zh-TW" sz="1000" dirty="0"/>
          </a:p>
        </p:txBody>
      </p:sp>
    </p:spTree>
    <p:extLst>
      <p:ext uri="{BB962C8B-B14F-4D97-AF65-F5344CB8AC3E}">
        <p14:creationId xmlns:p14="http://schemas.microsoft.com/office/powerpoint/2010/main" val="974276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xmlns="" id="{BEE833CD-2D4A-43E5-8A95-D91E0D35F1DA}"/>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xmlns="" id="{D1374ECD-E23E-45C6-BFBF-48A777BE09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1440" indent="-91440" fontAlgn="auto">
              <a:defRPr/>
            </a:pPr>
            <a:r>
              <a:rPr lang="zh-TW" altLang="en-US" sz="1200" b="1" dirty="0">
                <a:solidFill>
                  <a:schemeClr val="tx1">
                    <a:lumMod val="75000"/>
                    <a:lumOff val="25000"/>
                  </a:schemeClr>
                </a:solidFill>
                <a:effectLst>
                  <a:outerShdw blurRad="38100" dist="38100" dir="2700000" algn="tl">
                    <a:srgbClr val="C0C0C0"/>
                  </a:outerShdw>
                </a:effectLst>
                <a:latin typeface="標楷體" panose="03000509000000000000" pitchFamily="65" charset="-120"/>
                <a:ea typeface="標楷體" panose="03000509000000000000" pitchFamily="65" charset="-120"/>
              </a:rPr>
              <a:t>法國公民權 </a:t>
            </a:r>
            <a:r>
              <a:rPr lang="en-US" altLang="zh-TW" sz="1200" b="1" dirty="0">
                <a:solidFill>
                  <a:schemeClr val="tx1">
                    <a:lumMod val="75000"/>
                    <a:lumOff val="25000"/>
                  </a:schemeClr>
                </a:solidFill>
              </a:rPr>
              <a:t>1790, 1791   </a:t>
            </a:r>
            <a:r>
              <a:rPr lang="zh-TW" altLang="en-US" sz="1200" b="1" dirty="0">
                <a:solidFill>
                  <a:schemeClr val="tx1">
                    <a:lumMod val="75000"/>
                    <a:lumOff val="25000"/>
                  </a:schemeClr>
                </a:solidFill>
              </a:rPr>
              <a:t>猶太人</a:t>
            </a:r>
            <a:r>
              <a:rPr lang="en-US" altLang="zh-TW" sz="1200" b="1" dirty="0">
                <a:solidFill>
                  <a:schemeClr val="tx1">
                    <a:lumMod val="75000"/>
                    <a:lumOff val="25000"/>
                  </a:schemeClr>
                </a:solidFill>
              </a:rPr>
              <a:t>1794   mulattoes, free blacks, black slaves           </a:t>
            </a:r>
            <a:r>
              <a:rPr lang="zh-TW" altLang="en-US" sz="1200" b="1" dirty="0">
                <a:solidFill>
                  <a:schemeClr val="tx1">
                    <a:lumMod val="75000"/>
                    <a:lumOff val="25000"/>
                  </a:schemeClr>
                </a:solidFill>
              </a:rPr>
              <a:t>黑白混血、自由黑人、黑奴</a:t>
            </a:r>
            <a:endParaRPr lang="en-US" altLang="zh-TW" sz="1200" b="1" dirty="0">
              <a:solidFill>
                <a:schemeClr val="tx1">
                  <a:lumMod val="75000"/>
                  <a:lumOff val="25000"/>
                </a:schemeClr>
              </a:solidFill>
            </a:endParaRPr>
          </a:p>
          <a:p>
            <a:endParaRPr lang="en-US" altLang="zh-TW" dirty="0">
              <a:latin typeface="Arial" panose="020B0604020202020204" pitchFamily="34" charset="0"/>
            </a:endParaRPr>
          </a:p>
          <a:p>
            <a:r>
              <a:rPr lang="zh-TW" altLang="en-US" dirty="0">
                <a:latin typeface="Arial" panose="020B0604020202020204" pitchFamily="34" charset="0"/>
              </a:rPr>
              <a:t>有人認為</a:t>
            </a:r>
            <a:r>
              <a:rPr lang="zh-TW" altLang="en-US" b="1" dirty="0">
                <a:latin typeface="Arial" panose="020B0604020202020204" pitchFamily="34" charset="0"/>
              </a:rPr>
              <a:t>工業革命</a:t>
            </a:r>
            <a:r>
              <a:rPr lang="zh-TW" altLang="en-US" dirty="0">
                <a:latin typeface="Arial" panose="020B0604020202020204" pitchFamily="34" charset="0"/>
              </a:rPr>
              <a:t>在</a:t>
            </a:r>
            <a:r>
              <a:rPr lang="en-US" altLang="zh-TW" dirty="0">
                <a:latin typeface="Arial" panose="020B0604020202020204" pitchFamily="34" charset="0"/>
                <a:hlinkClick r:id="rId3" tooltip="1759年"/>
              </a:rPr>
              <a:t>1759</a:t>
            </a:r>
            <a:r>
              <a:rPr lang="zh-TW" altLang="en-US" dirty="0">
                <a:latin typeface="Arial" panose="020B0604020202020204" pitchFamily="34" charset="0"/>
                <a:hlinkClick r:id="rId3" tooltip="1759年"/>
              </a:rPr>
              <a:t>年</a:t>
            </a:r>
            <a:r>
              <a:rPr lang="zh-TW" altLang="en-US" dirty="0">
                <a:latin typeface="Arial" panose="020B0604020202020204" pitchFamily="34" charset="0"/>
              </a:rPr>
              <a:t>左右已經開始，但直到</a:t>
            </a:r>
            <a:r>
              <a:rPr lang="en-US" altLang="zh-TW" dirty="0">
                <a:latin typeface="Arial" panose="020B0604020202020204" pitchFamily="34" charset="0"/>
                <a:hlinkClick r:id="rId4" tooltip="1830年"/>
              </a:rPr>
              <a:t>1830</a:t>
            </a:r>
            <a:r>
              <a:rPr lang="zh-TW" altLang="en-US" dirty="0">
                <a:latin typeface="Arial" panose="020B0604020202020204" pitchFamily="34" charset="0"/>
                <a:hlinkClick r:id="rId4" tooltip="1830年"/>
              </a:rPr>
              <a:t>年</a:t>
            </a:r>
            <a:r>
              <a:rPr lang="zh-TW" altLang="en-US" dirty="0">
                <a:latin typeface="Arial" panose="020B0604020202020204" pitchFamily="34" charset="0"/>
              </a:rPr>
              <a:t>，它還沒有真正蓬勃地展開。大多數觀點認為，工業革命發源於</a:t>
            </a:r>
            <a:r>
              <a:rPr lang="zh-TW" altLang="en-US" dirty="0">
                <a:latin typeface="Arial" panose="020B0604020202020204" pitchFamily="34" charset="0"/>
                <a:hlinkClick r:id="rId5" tooltip="英格蘭"/>
              </a:rPr>
              <a:t>英格蘭</a:t>
            </a:r>
            <a:r>
              <a:rPr lang="zh-TW" altLang="en-US" dirty="0">
                <a:latin typeface="Arial" panose="020B0604020202020204" pitchFamily="34" charset="0"/>
              </a:rPr>
              <a:t>中部地區。</a:t>
            </a:r>
            <a:r>
              <a:rPr lang="en-US" altLang="zh-TW" dirty="0">
                <a:latin typeface="Arial" panose="020B0604020202020204" pitchFamily="34" charset="0"/>
                <a:hlinkClick r:id="rId6" tooltip="18世紀"/>
              </a:rPr>
              <a:t>18</a:t>
            </a:r>
            <a:r>
              <a:rPr lang="zh-TW" altLang="en-US" dirty="0">
                <a:latin typeface="Arial" panose="020B0604020202020204" pitchFamily="34" charset="0"/>
                <a:hlinkClick r:id="rId6" tooltip="18世紀"/>
              </a:rPr>
              <a:t>世紀</a:t>
            </a:r>
            <a:r>
              <a:rPr lang="zh-TW" altLang="en-US" dirty="0">
                <a:latin typeface="Arial" panose="020B0604020202020204" pitchFamily="34" charset="0"/>
              </a:rPr>
              <a:t>中葉，</a:t>
            </a:r>
            <a:r>
              <a:rPr lang="zh-TW" altLang="en-US" b="1" dirty="0">
                <a:latin typeface="Arial" panose="020B0604020202020204" pitchFamily="34" charset="0"/>
                <a:hlinkClick r:id="rId7" tooltip="英國人"/>
              </a:rPr>
              <a:t>英國人</a:t>
            </a:r>
            <a:r>
              <a:rPr lang="zh-TW" altLang="en-US" dirty="0">
                <a:latin typeface="Arial" panose="020B0604020202020204" pitchFamily="34" charset="0"/>
                <a:hlinkClick r:id="rId8" tooltip="詹姆斯·瓦特"/>
              </a:rPr>
              <a:t>瓦特</a:t>
            </a:r>
            <a:r>
              <a:rPr lang="zh-TW" altLang="en-US" dirty="0">
                <a:latin typeface="Arial" panose="020B0604020202020204" pitchFamily="34" charset="0"/>
              </a:rPr>
              <a:t>改良</a:t>
            </a:r>
            <a:r>
              <a:rPr lang="zh-TW" altLang="en-US" dirty="0">
                <a:latin typeface="Arial" panose="020B0604020202020204" pitchFamily="34" charset="0"/>
                <a:hlinkClick r:id="rId9" tooltip="蒸汽機"/>
              </a:rPr>
              <a:t>蒸汽機</a:t>
            </a:r>
            <a:r>
              <a:rPr lang="zh-TW" altLang="en-US" dirty="0">
                <a:latin typeface="Arial" panose="020B0604020202020204" pitchFamily="34" charset="0"/>
              </a:rPr>
              <a:t>之後，由一系列</a:t>
            </a:r>
            <a:r>
              <a:rPr lang="zh-TW" altLang="en-US" b="1" dirty="0">
                <a:latin typeface="Arial" panose="020B0604020202020204" pitchFamily="34" charset="0"/>
                <a:hlinkClick r:id="rId10" tooltip="技術革命"/>
              </a:rPr>
              <a:t>技術革命</a:t>
            </a:r>
            <a:r>
              <a:rPr lang="zh-TW" altLang="en-US" dirty="0">
                <a:latin typeface="Arial" panose="020B0604020202020204" pitchFamily="34" charset="0"/>
              </a:rPr>
              <a:t>引起了從手工勞動向動力機器生產轉變的重大飛躍。隨後傳播到英格蘭到整個</a:t>
            </a:r>
            <a:r>
              <a:rPr lang="zh-TW" altLang="en-US" dirty="0">
                <a:latin typeface="Arial" panose="020B0604020202020204" pitchFamily="34" charset="0"/>
                <a:hlinkClick r:id="rId11" tooltip="歐洲"/>
              </a:rPr>
              <a:t>歐洲</a:t>
            </a:r>
            <a:r>
              <a:rPr lang="zh-TW" altLang="en-US" dirty="0">
                <a:latin typeface="Arial" panose="020B0604020202020204" pitchFamily="34" charset="0"/>
              </a:rPr>
              <a:t>大陸，</a:t>
            </a:r>
            <a:r>
              <a:rPr lang="en-US" altLang="zh-TW" dirty="0">
                <a:latin typeface="Arial" panose="020B0604020202020204" pitchFamily="34" charset="0"/>
                <a:hlinkClick r:id="rId12" tooltip="19世紀"/>
              </a:rPr>
              <a:t>19</a:t>
            </a:r>
            <a:r>
              <a:rPr lang="zh-TW" altLang="en-US" dirty="0">
                <a:latin typeface="Arial" panose="020B0604020202020204" pitchFamily="34" charset="0"/>
                <a:hlinkClick r:id="rId12" tooltip="19世紀"/>
              </a:rPr>
              <a:t>世紀</a:t>
            </a:r>
            <a:r>
              <a:rPr lang="zh-TW" altLang="en-US" dirty="0">
                <a:latin typeface="Arial" panose="020B0604020202020204" pitchFamily="34" charset="0"/>
              </a:rPr>
              <a:t>傳播到</a:t>
            </a:r>
            <a:r>
              <a:rPr lang="zh-TW" altLang="en-US" b="1" dirty="0">
                <a:latin typeface="Arial" panose="020B0604020202020204" pitchFamily="34" charset="0"/>
                <a:hlinkClick r:id="rId13" tooltip="北美"/>
              </a:rPr>
              <a:t>北美</a:t>
            </a:r>
            <a:r>
              <a:rPr lang="zh-TW" altLang="en-US" dirty="0">
                <a:latin typeface="Arial" panose="020B0604020202020204" pitchFamily="34" charset="0"/>
              </a:rPr>
              <a:t>地區。</a:t>
            </a:r>
            <a:endParaRPr lang="en-US" altLang="zh-TW" dirty="0">
              <a:latin typeface="Arial" panose="020B0604020202020204" pitchFamily="34" charset="0"/>
            </a:endParaRPr>
          </a:p>
          <a:p>
            <a:endParaRPr lang="zh-TW" altLang="en-US" dirty="0">
              <a:latin typeface="Arial" panose="020B0604020202020204" pitchFamily="34" charset="0"/>
            </a:endParaRPr>
          </a:p>
          <a:p>
            <a:endParaRPr lang="zh-TW" altLang="en-US" dirty="0">
              <a:latin typeface="Arial" panose="020B0604020202020204" pitchFamily="34" charset="0"/>
            </a:endParaRPr>
          </a:p>
        </p:txBody>
      </p:sp>
    </p:spTree>
    <p:extLst>
      <p:ext uri="{BB962C8B-B14F-4D97-AF65-F5344CB8AC3E}">
        <p14:creationId xmlns:p14="http://schemas.microsoft.com/office/powerpoint/2010/main" val="2070440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7E605D46-E19B-4753-A1FA-44D9277B19D0}" type="slidenum">
              <a:rPr lang="en-US" altLang="zh-TW" smtClean="0"/>
              <a:pPr>
                <a:defRPr/>
              </a:pPr>
              <a:t>60</a:t>
            </a:fld>
            <a:endParaRPr lang="en-US" altLang="zh-TW"/>
          </a:p>
        </p:txBody>
      </p:sp>
    </p:spTree>
    <p:extLst>
      <p:ext uri="{BB962C8B-B14F-4D97-AF65-F5344CB8AC3E}">
        <p14:creationId xmlns:p14="http://schemas.microsoft.com/office/powerpoint/2010/main" val="4186033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xmlns="" id="{0D52B406-0F25-4DA4-8ECA-A520F91C71BD}"/>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xmlns="" id="{9CD20BC6-1229-4CD6-8190-6F14AB3E25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b="1">
                <a:latin typeface="Arial" panose="020B0604020202020204" pitchFamily="34" charset="0"/>
              </a:rPr>
              <a:t>十八世紀啟蒙運動</a:t>
            </a:r>
            <a:r>
              <a:rPr lang="zh-TW" altLang="en-US">
                <a:latin typeface="Arial" panose="020B0604020202020204" pitchFamily="34" charset="0"/>
              </a:rPr>
              <a:t>的背景包括文藝復興時期對人性的多方面探討與發展，及科學革命所建立的對科學的認知與理性的思維方式。啟蒙運動代表「哲士」在受到英國科學家牛頓的大機械宇宙觀與哲學家洛克的政治理論等的影響下，相信人類可以征服自然，並以懷疑的精神來檢討舊社會。  </a:t>
            </a:r>
          </a:p>
          <a:p>
            <a:r>
              <a:rPr lang="zh-TW" altLang="en-US" b="1">
                <a:latin typeface="Arial" panose="020B0604020202020204" pitchFamily="34" charset="0"/>
              </a:rPr>
              <a:t>啟蒙運動</a:t>
            </a:r>
            <a:r>
              <a:rPr lang="zh-TW" altLang="en-US">
                <a:latin typeface="Arial" panose="020B0604020202020204" pitchFamily="34" charset="0"/>
              </a:rPr>
              <a:t>的特色有四</a:t>
            </a:r>
            <a:r>
              <a:rPr lang="en-US" altLang="zh-TW">
                <a:latin typeface="Arial" panose="020B0604020202020204" pitchFamily="34" charset="0"/>
              </a:rPr>
              <a:t>: (</a:t>
            </a:r>
            <a:r>
              <a:rPr lang="zh-TW" altLang="en-US">
                <a:latin typeface="Arial" panose="020B0604020202020204" pitchFamily="34" charset="0"/>
              </a:rPr>
              <a:t>一</a:t>
            </a:r>
            <a:r>
              <a:rPr lang="en-US" altLang="zh-TW">
                <a:latin typeface="Arial" panose="020B0604020202020204" pitchFamily="34" charset="0"/>
              </a:rPr>
              <a:t>)</a:t>
            </a:r>
            <a:r>
              <a:rPr lang="zh-TW" altLang="en-US">
                <a:latin typeface="Arial" panose="020B0604020202020204" pitchFamily="34" charset="0"/>
              </a:rPr>
              <a:t>崇拜理性，此一時代因而亦稱「理性的時代」；</a:t>
            </a:r>
            <a:r>
              <a:rPr lang="en-US" altLang="zh-TW">
                <a:latin typeface="Arial" panose="020B0604020202020204" pitchFamily="34" charset="0"/>
              </a:rPr>
              <a:t>(</a:t>
            </a:r>
            <a:r>
              <a:rPr lang="zh-TW" altLang="en-US">
                <a:latin typeface="Arial" panose="020B0604020202020204" pitchFamily="34" charset="0"/>
              </a:rPr>
              <a:t>二</a:t>
            </a:r>
            <a:r>
              <a:rPr lang="en-US" altLang="zh-TW">
                <a:latin typeface="Arial" panose="020B0604020202020204" pitchFamily="34" charset="0"/>
              </a:rPr>
              <a:t>)</a:t>
            </a:r>
            <a:r>
              <a:rPr lang="zh-TW" altLang="en-US">
                <a:latin typeface="Arial" panose="020B0604020202020204" pitchFamily="34" charset="0"/>
              </a:rPr>
              <a:t>崇拜自然與自然律，相信人類社會有放諸四海而皆準的規則；</a:t>
            </a:r>
            <a:r>
              <a:rPr lang="en-US" altLang="zh-TW">
                <a:latin typeface="Arial" panose="020B0604020202020204" pitchFamily="34" charset="0"/>
              </a:rPr>
              <a:t>(</a:t>
            </a:r>
            <a:r>
              <a:rPr lang="zh-TW" altLang="en-US">
                <a:latin typeface="Arial" panose="020B0604020202020204" pitchFamily="34" charset="0"/>
              </a:rPr>
              <a:t>三</a:t>
            </a:r>
            <a:r>
              <a:rPr lang="en-US" altLang="zh-TW">
                <a:latin typeface="Arial" panose="020B0604020202020204" pitchFamily="34" charset="0"/>
              </a:rPr>
              <a:t>)</a:t>
            </a:r>
            <a:r>
              <a:rPr lang="zh-TW" altLang="en-US">
                <a:latin typeface="Arial" panose="020B0604020202020204" pitchFamily="34" charset="0"/>
              </a:rPr>
              <a:t>進步的信念，認為人類社會與生活會一代比一代趨於完滿；</a:t>
            </a:r>
            <a:r>
              <a:rPr lang="en-US" altLang="zh-TW">
                <a:latin typeface="Arial" panose="020B0604020202020204" pitchFamily="34" charset="0"/>
              </a:rPr>
              <a:t>(</a:t>
            </a:r>
            <a:r>
              <a:rPr lang="zh-TW" altLang="en-US">
                <a:latin typeface="Arial" panose="020B0604020202020204" pitchFamily="34" charset="0"/>
              </a:rPr>
              <a:t>四</a:t>
            </a:r>
            <a:r>
              <a:rPr lang="en-US" altLang="zh-TW">
                <a:latin typeface="Arial" panose="020B0604020202020204" pitchFamily="34" charset="0"/>
              </a:rPr>
              <a:t>)</a:t>
            </a:r>
            <a:r>
              <a:rPr lang="zh-TW" altLang="en-US">
                <a:latin typeface="Arial" panose="020B0604020202020204" pitchFamily="34" charset="0"/>
              </a:rPr>
              <a:t>倡導人道主義與寬容精神， </a:t>
            </a:r>
          </a:p>
          <a:p>
            <a:r>
              <a:rPr lang="zh-TW" altLang="en-US" b="1">
                <a:latin typeface="Arial" panose="020B0604020202020204" pitchFamily="34" charset="0"/>
              </a:rPr>
              <a:t>法國</a:t>
            </a:r>
            <a:r>
              <a:rPr lang="zh-TW" altLang="en-US">
                <a:latin typeface="Arial" panose="020B0604020202020204" pitchFamily="34" charset="0"/>
              </a:rPr>
              <a:t>是啟蒙運動的大本營，法國學者的聲名和影響力遍及全歐，法語為各國學院的共同語文，歐洲上流社會也都受到法國文化的薰陶。因此，啟蒙運動的代表人物也是以法國人為主，其中負盛名的哲士為</a:t>
            </a:r>
            <a:r>
              <a:rPr lang="en-US" altLang="zh-TW">
                <a:latin typeface="Arial" panose="020B0604020202020204" pitchFamily="34" charset="0"/>
              </a:rPr>
              <a:t>:</a:t>
            </a:r>
            <a:r>
              <a:rPr lang="zh-TW" altLang="en-US">
                <a:latin typeface="Arial" panose="020B0604020202020204" pitchFamily="34" charset="0"/>
              </a:rPr>
              <a:t>孟德斯鳩</a:t>
            </a:r>
            <a:r>
              <a:rPr lang="en-US" altLang="zh-TW">
                <a:latin typeface="Arial" panose="020B0604020202020204" pitchFamily="34" charset="0"/>
              </a:rPr>
              <a:t>(Charles de Secondat Baron de Brede et de Montesquieu1689-1755)</a:t>
            </a:r>
            <a:r>
              <a:rPr lang="zh-TW" altLang="en-US">
                <a:latin typeface="Arial" panose="020B0604020202020204" pitchFamily="34" charset="0"/>
              </a:rPr>
              <a:t>、伏爾泰</a:t>
            </a:r>
            <a:r>
              <a:rPr lang="en-US" altLang="zh-TW">
                <a:latin typeface="Arial" panose="020B0604020202020204" pitchFamily="34" charset="0"/>
              </a:rPr>
              <a:t>(Francois Marie Arouet de Voltaire 1694-1778)</a:t>
            </a:r>
            <a:r>
              <a:rPr lang="zh-TW" altLang="en-US">
                <a:latin typeface="Arial" panose="020B0604020202020204" pitchFamily="34" charset="0"/>
              </a:rPr>
              <a:t>、盧梭</a:t>
            </a:r>
            <a:r>
              <a:rPr lang="en-US" altLang="zh-TW">
                <a:latin typeface="Arial" panose="020B0604020202020204" pitchFamily="34" charset="0"/>
              </a:rPr>
              <a:t>(Jean Jacques Rousseau 1712-78)</a:t>
            </a:r>
            <a:r>
              <a:rPr lang="zh-TW" altLang="en-US">
                <a:latin typeface="Arial" panose="020B0604020202020204" pitchFamily="34" charset="0"/>
              </a:rPr>
              <a:t>。 </a:t>
            </a:r>
          </a:p>
        </p:txBody>
      </p:sp>
    </p:spTree>
    <p:extLst>
      <p:ext uri="{BB962C8B-B14F-4D97-AF65-F5344CB8AC3E}">
        <p14:creationId xmlns:p14="http://schemas.microsoft.com/office/powerpoint/2010/main" val="2567255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xmlns="" id="{FDD40AA5-E059-448E-9E7E-8F01E08E7B28}"/>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xmlns="" id="{B517CCC3-5F8C-466B-BC67-2759D7B018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latin typeface="Arial" panose="020B0604020202020204" pitchFamily="34" charset="0"/>
              </a:rPr>
              <a:t>針線和紡織  卑微地爭取工作權和教育權</a:t>
            </a:r>
          </a:p>
        </p:txBody>
      </p:sp>
    </p:spTree>
    <p:extLst>
      <p:ext uri="{BB962C8B-B14F-4D97-AF65-F5344CB8AC3E}">
        <p14:creationId xmlns:p14="http://schemas.microsoft.com/office/powerpoint/2010/main" val="2953924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人類歷史是一部男性對女性接連不斷傷害及強取豪奪的歷史</a:t>
            </a:r>
            <a:r>
              <a:rPr lang="en-US" altLang="zh-TW" dirty="0"/>
              <a:t>, </a:t>
            </a:r>
            <a:r>
              <a:rPr lang="zh-TW" altLang="en-US" dirty="0"/>
              <a:t>目的在建立男統治女的專制暴政</a:t>
            </a:r>
            <a:r>
              <a:rPr lang="en-US" altLang="zh-TW" dirty="0"/>
              <a:t>.</a:t>
            </a:r>
            <a:endParaRPr lang="zh-TW" altLang="en-US" dirty="0"/>
          </a:p>
        </p:txBody>
      </p:sp>
      <p:sp>
        <p:nvSpPr>
          <p:cNvPr id="4" name="投影片編號版面配置區 3"/>
          <p:cNvSpPr>
            <a:spLocks noGrp="1"/>
          </p:cNvSpPr>
          <p:nvPr>
            <p:ph type="sldNum" sz="quarter" idx="5"/>
          </p:nvPr>
        </p:nvSpPr>
        <p:spPr/>
        <p:txBody>
          <a:bodyPr/>
          <a:lstStyle/>
          <a:p>
            <a:pPr>
              <a:defRPr/>
            </a:pPr>
            <a:fld id="{EAF693F0-6757-44FA-B8C4-F99C2A4163D3}" type="slidenum">
              <a:rPr lang="en-US" altLang="zh-TW" smtClean="0"/>
              <a:pPr>
                <a:defRPr/>
              </a:pPr>
              <a:t>9</a:t>
            </a:fld>
            <a:endParaRPr lang="en-US" altLang="zh-TW"/>
          </a:p>
        </p:txBody>
      </p:sp>
    </p:spTree>
    <p:extLst>
      <p:ext uri="{BB962C8B-B14F-4D97-AF65-F5344CB8AC3E}">
        <p14:creationId xmlns:p14="http://schemas.microsoft.com/office/powerpoint/2010/main" val="1732999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defRPr kumimoji="1">
                <a:solidFill>
                  <a:schemeClr val="tx1"/>
                </a:solidFill>
                <a:latin typeface="Arial" charset="0"/>
                <a:ea typeface="新細明體" pitchFamily="18" charset="-120"/>
              </a:defRPr>
            </a:lvl1pPr>
            <a:lvl2pPr marL="767616" indent="-295237" eaLnBrk="0" hangingPunct="0">
              <a:defRPr kumimoji="1">
                <a:solidFill>
                  <a:schemeClr val="tx1"/>
                </a:solidFill>
                <a:latin typeface="Arial" charset="0"/>
                <a:ea typeface="新細明體" pitchFamily="18" charset="-120"/>
              </a:defRPr>
            </a:lvl2pPr>
            <a:lvl3pPr marL="1180948" indent="-236190" eaLnBrk="0" hangingPunct="0">
              <a:defRPr kumimoji="1">
                <a:solidFill>
                  <a:schemeClr val="tx1"/>
                </a:solidFill>
                <a:latin typeface="Arial" charset="0"/>
                <a:ea typeface="新細明體" pitchFamily="18" charset="-120"/>
              </a:defRPr>
            </a:lvl3pPr>
            <a:lvl4pPr marL="1653327" indent="-236190" eaLnBrk="0" hangingPunct="0">
              <a:defRPr kumimoji="1">
                <a:solidFill>
                  <a:schemeClr val="tx1"/>
                </a:solidFill>
                <a:latin typeface="Arial" charset="0"/>
                <a:ea typeface="新細明體" pitchFamily="18" charset="-120"/>
              </a:defRPr>
            </a:lvl4pPr>
            <a:lvl5pPr marL="2125706" indent="-236190" eaLnBrk="0" hangingPunct="0">
              <a:defRPr kumimoji="1">
                <a:solidFill>
                  <a:schemeClr val="tx1"/>
                </a:solidFill>
                <a:latin typeface="Arial" charset="0"/>
                <a:ea typeface="新細明體" pitchFamily="18" charset="-120"/>
              </a:defRPr>
            </a:lvl5pPr>
            <a:lvl6pPr marL="2598085" indent="-236190" eaLnBrk="0" fontAlgn="base" hangingPunct="0">
              <a:spcBef>
                <a:spcPct val="0"/>
              </a:spcBef>
              <a:spcAft>
                <a:spcPct val="0"/>
              </a:spcAft>
              <a:defRPr kumimoji="1">
                <a:solidFill>
                  <a:schemeClr val="tx1"/>
                </a:solidFill>
                <a:latin typeface="Arial" charset="0"/>
                <a:ea typeface="新細明體" pitchFamily="18" charset="-120"/>
              </a:defRPr>
            </a:lvl6pPr>
            <a:lvl7pPr marL="3070464" indent="-236190" eaLnBrk="0" fontAlgn="base" hangingPunct="0">
              <a:spcBef>
                <a:spcPct val="0"/>
              </a:spcBef>
              <a:spcAft>
                <a:spcPct val="0"/>
              </a:spcAft>
              <a:defRPr kumimoji="1">
                <a:solidFill>
                  <a:schemeClr val="tx1"/>
                </a:solidFill>
                <a:latin typeface="Arial" charset="0"/>
                <a:ea typeface="新細明體" pitchFamily="18" charset="-120"/>
              </a:defRPr>
            </a:lvl7pPr>
            <a:lvl8pPr marL="3542843" indent="-236190" eaLnBrk="0" fontAlgn="base" hangingPunct="0">
              <a:spcBef>
                <a:spcPct val="0"/>
              </a:spcBef>
              <a:spcAft>
                <a:spcPct val="0"/>
              </a:spcAft>
              <a:defRPr kumimoji="1">
                <a:solidFill>
                  <a:schemeClr val="tx1"/>
                </a:solidFill>
                <a:latin typeface="Arial" charset="0"/>
                <a:ea typeface="新細明體" pitchFamily="18" charset="-120"/>
              </a:defRPr>
            </a:lvl8pPr>
            <a:lvl9pPr marL="4015222" indent="-23619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D6D6563E-3053-4AD8-85A5-704E36600F0C}" type="slidenum">
              <a:rPr lang="en-US" altLang="zh-TW"/>
              <a:pPr eaLnBrk="1" hangingPunct="1"/>
              <a:t>10</a:t>
            </a:fld>
            <a:endParaRPr lang="en-US" altLang="zh-TW"/>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r>
              <a:rPr lang="en-US" altLang="zh-TW" dirty="0"/>
              <a:t>1878</a:t>
            </a:r>
            <a:r>
              <a:rPr lang="zh-TW" altLang="en-US" dirty="0"/>
              <a:t>歐美俄  </a:t>
            </a:r>
            <a:r>
              <a:rPr lang="en-US" altLang="zh-TW" dirty="0"/>
              <a:t>international museum of women http://www.imow.org/wpp/stories/viewStory?storyId=1874</a:t>
            </a:r>
          </a:p>
          <a:p>
            <a:pPr eaLnBrk="1" hangingPunct="1"/>
            <a:r>
              <a:rPr lang="en-US" altLang="zh-TW" dirty="0"/>
              <a:t>1920 </a:t>
            </a:r>
            <a:r>
              <a:rPr lang="zh-TW" altLang="en-US" dirty="0"/>
              <a:t>國聯成立</a:t>
            </a:r>
            <a:r>
              <a:rPr lang="en-US" altLang="zh-TW" dirty="0"/>
              <a:t>League of Nations</a:t>
            </a:r>
          </a:p>
          <a:p>
            <a:pPr eaLnBrk="1" hangingPunct="1"/>
            <a:r>
              <a:rPr lang="en-US" altLang="zh-TW" dirty="0">
                <a:solidFill>
                  <a:srgbClr val="45472B"/>
                </a:solidFill>
              </a:rPr>
              <a:t>1899 ICW</a:t>
            </a:r>
            <a:r>
              <a:rPr lang="zh-TW" altLang="en-US" dirty="0">
                <a:solidFill>
                  <a:srgbClr val="45472B"/>
                </a:solidFill>
              </a:rPr>
              <a:t>第二次大會在倫敦    </a:t>
            </a:r>
            <a:r>
              <a:rPr lang="en-US" altLang="zh-TW" dirty="0">
                <a:solidFill>
                  <a:srgbClr val="45472B"/>
                </a:solidFill>
              </a:rPr>
              <a:t>5000</a:t>
            </a:r>
            <a:r>
              <a:rPr lang="zh-TW" altLang="en-US" dirty="0">
                <a:solidFill>
                  <a:srgbClr val="45472B"/>
                </a:solidFill>
              </a:rPr>
              <a:t>人參加</a:t>
            </a:r>
          </a:p>
          <a:p>
            <a:pPr eaLnBrk="1" hangingPunct="1"/>
            <a:r>
              <a:rPr lang="en-US" altLang="zh-TW" dirty="0" err="1">
                <a:solidFill>
                  <a:srgbClr val="45472B"/>
                </a:solidFill>
              </a:rPr>
              <a:t>Icw</a:t>
            </a:r>
            <a:r>
              <a:rPr lang="en-US" altLang="zh-TW" dirty="0">
                <a:solidFill>
                  <a:srgbClr val="45472B"/>
                </a:solidFill>
              </a:rPr>
              <a:t> </a:t>
            </a:r>
            <a:r>
              <a:rPr lang="zh-TW" altLang="en-US" dirty="0">
                <a:solidFill>
                  <a:srgbClr val="45472B"/>
                </a:solidFill>
              </a:rPr>
              <a:t>目前</a:t>
            </a:r>
            <a:r>
              <a:rPr lang="en-US" altLang="zh-TW" dirty="0">
                <a:solidFill>
                  <a:srgbClr val="45472B"/>
                </a:solidFill>
              </a:rPr>
              <a:t>70</a:t>
            </a:r>
            <a:r>
              <a:rPr lang="zh-TW" altLang="en-US" dirty="0">
                <a:solidFill>
                  <a:srgbClr val="45472B"/>
                </a:solidFill>
              </a:rPr>
              <a:t>會員國    </a:t>
            </a:r>
            <a:endParaRPr lang="en-US" altLang="zh-TW" dirty="0">
              <a:solidFill>
                <a:srgbClr val="45472B"/>
              </a:solidFill>
            </a:endParaRPr>
          </a:p>
          <a:p>
            <a:r>
              <a:rPr lang="zh-TW" altLang="en-US" dirty="0"/>
              <a:t>十八、十九世紀，女性受教育的機會很少，工作機會更少，上流社會把女人養在家裡，也關在家裡，拋頭露面外出工作是不光彩的事。這些投入女青運動的女性都受過高等以上教育、出身高尚家庭，充滿熱情、願意服務奉獻，卻沒有符合身份的工作機會。她們以宗教熱情投入慈善活動，比較不被側目。所以女青運動吸收了大批優秀志工，在全球發光發熱，創造了婦運傳奇。她們也透過跨文化的連結，手牽著手、一代一代走下去。</a:t>
            </a:r>
            <a:r>
              <a:rPr lang="en-US" altLang="zh-TW" dirty="0"/>
              <a:t>1945</a:t>
            </a:r>
            <a:r>
              <a:rPr lang="zh-TW" altLang="en-US" dirty="0"/>
              <a:t>年聯合國成立，會員國表決設立人權委員會，但僅有的四位女性代表卻堅持要有一個獨立的婦女地位委員會，申張婦女權利，四位代表中有一位是中華民國的吳貽芳。之後聯合國成為婦運的重要舞台，女青年會也是其中的關鍵角色。</a:t>
            </a:r>
          </a:p>
          <a:p>
            <a:r>
              <a:rPr lang="zh-TW" altLang="en-US" dirty="0"/>
              <a:t>在男權社會裡，弱勢團體要爭取權利，總會弄得頭破血流，付出慘烈代價。但是女青運動的領導者卻主動分享權利，身體力行女性主義的平等、尊重。爬梳女性主義理論，去殖民化的主張出現在</a:t>
            </a:r>
            <a:r>
              <a:rPr lang="en-US" altLang="zh-TW" dirty="0"/>
              <a:t>1990</a:t>
            </a:r>
            <a:r>
              <a:rPr lang="zh-TW" altLang="en-US" dirty="0"/>
              <a:t>年代，是第三世界女性對主流文化的批判。可是女青年會內部很早就開始去殖民化，廣納各色人種和年輕女性，避免變成白髮白女人的地盤。</a:t>
            </a:r>
          </a:p>
          <a:p>
            <a:r>
              <a:rPr lang="en-US" altLang="zh-TW" dirty="0"/>
              <a:t>1938</a:t>
            </a:r>
            <a:r>
              <a:rPr lang="zh-TW" altLang="en-US" dirty="0"/>
              <a:t>年世界女青大會後，第二次大戰爆發，中間停辦了近十年，</a:t>
            </a:r>
            <a:r>
              <a:rPr lang="en-US" altLang="zh-TW" dirty="0"/>
              <a:t>1947</a:t>
            </a:r>
            <a:r>
              <a:rPr lang="zh-TW" altLang="en-US" dirty="0"/>
              <a:t>年決定在杭州召開世界女青大會，各國派代表參加。中國剛經過八年抗戰，正在國共內戰，動盪不安，可是世界女青年會堅持在歐美地區以外舉辦大會，減少白人主導的色彩，宣示種族融合。中國與日本剛打完仗，她們也有意藉此推動國際和平，扶日本一把。那時候辦世界大會難度很高，最快的聯絡方式就是寫航空信，至少要一週才會送達，但她們願意克服萬難。當時提出來＂</a:t>
            </a:r>
            <a:r>
              <a:rPr lang="en-US" altLang="zh-TW" dirty="0"/>
              <a:t>enable women</a:t>
            </a:r>
            <a:endParaRPr lang="zh-TW" altLang="en-US" dirty="0"/>
          </a:p>
          <a:p>
            <a:pPr eaLnBrk="1" hangingPunct="1"/>
            <a:endParaRPr lang="zh-TW" altLang="en-US" dirty="0">
              <a:solidFill>
                <a:srgbClr val="45472B"/>
              </a:solidFill>
            </a:endParaRPr>
          </a:p>
          <a:p>
            <a:pPr eaLnBrk="1" hangingPunct="1"/>
            <a:endParaRPr lang="zh-TW" altLang="en-US" dirty="0">
              <a:solidFill>
                <a:srgbClr val="333333"/>
              </a:solidFill>
            </a:endParaRPr>
          </a:p>
          <a:p>
            <a:pPr eaLnBrk="1" hangingPunct="1"/>
            <a:r>
              <a:rPr lang="en-US" altLang="zh-TW" dirty="0"/>
              <a:t>1945</a:t>
            </a:r>
            <a:r>
              <a:rPr lang="zh-TW" altLang="en-US" dirty="0"/>
              <a:t>年，二次大戰甫結束，世界各國代表聚集舊金山，簽署了聯合國憲章，</a:t>
            </a:r>
            <a:r>
              <a:rPr lang="en-US" altLang="zh-TW" dirty="0"/>
              <a:t>160</a:t>
            </a:r>
            <a:r>
              <a:rPr lang="zh-TW" altLang="en-US" dirty="0"/>
              <a:t>位代表中只有四位女性，分別來自多明尼加、美國、巴西和中國，她們堅持男女平等必須列入聯合國的序文，與人權同等重要，</a:t>
            </a:r>
            <a:r>
              <a:rPr lang="en-US" altLang="zh-TW" dirty="0"/>
              <a:t>1946</a:t>
            </a:r>
            <a:r>
              <a:rPr lang="zh-TW" altLang="en-US" dirty="0"/>
              <a:t>年方有了與人權委員會同等位階的婦女地位委員會</a:t>
            </a:r>
            <a:r>
              <a:rPr lang="en-US" altLang="zh-TW" dirty="0"/>
              <a:t>(Commission on the Status of Women, CSW)</a:t>
            </a:r>
            <a:r>
              <a:rPr lang="zh-TW" altLang="en-US" dirty="0"/>
              <a:t>，之後每年在紐約開會，追踪各國提升婦女地位的成果。當時中華民國剛贏得對日抗戰，是唯一的中國，代表則是吳貽芳。</a:t>
            </a:r>
            <a:r>
              <a:rPr lang="en-US" altLang="zh-TW" dirty="0"/>
              <a:t>(</a:t>
            </a:r>
            <a:r>
              <a:rPr lang="zh-TW" altLang="en-US" dirty="0"/>
              <a:t>中國十位代表</a:t>
            </a:r>
            <a:r>
              <a:rPr lang="en-US" altLang="zh-TW" dirty="0"/>
              <a:t>)</a:t>
            </a:r>
            <a:r>
              <a:rPr lang="zh-TW" altLang="en-US" dirty="0"/>
              <a:t> </a:t>
            </a:r>
            <a:r>
              <a:rPr lang="en-US" altLang="zh-TW" dirty="0"/>
              <a:t>1946</a:t>
            </a:r>
            <a:r>
              <a:rPr lang="zh-TW" altLang="en-US" dirty="0"/>
              <a:t>在代表與</a:t>
            </a:r>
            <a:r>
              <a:rPr lang="en-US" altLang="zh-TW" dirty="0"/>
              <a:t>NGO</a:t>
            </a:r>
            <a:r>
              <a:rPr lang="zh-TW" altLang="en-US" dirty="0"/>
              <a:t>代表的堅持下</a:t>
            </a:r>
            <a:br>
              <a:rPr lang="zh-TW" altLang="en-US" dirty="0"/>
            </a:br>
            <a:endParaRPr lang="en-US" altLang="zh-TW" dirty="0"/>
          </a:p>
        </p:txBody>
      </p:sp>
    </p:spTree>
    <p:extLst>
      <p:ext uri="{BB962C8B-B14F-4D97-AF65-F5344CB8AC3E}">
        <p14:creationId xmlns:p14="http://schemas.microsoft.com/office/powerpoint/2010/main" val="96722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Cold war   Berlin</a:t>
            </a:r>
            <a:r>
              <a:rPr lang="en-US" altLang="zh-TW" baseline="0" dirty="0"/>
              <a:t> Wall 1961-1989</a:t>
            </a:r>
          </a:p>
          <a:p>
            <a:r>
              <a:rPr lang="en-US" altLang="zh-TW" baseline="0" dirty="0"/>
              <a:t>Mrs. Ford failed to go. The threat of linking women’s issues to an anti-capitalist agenda outweighed the importance of those issues despite the insistence of Am feminists at home. Nancy Kissinger and the wife of Israeli Prime Minister felt strongly that Betty Ford should go.</a:t>
            </a:r>
          </a:p>
          <a:p>
            <a:r>
              <a:rPr lang="en-US" altLang="zh-TW" baseline="0" dirty="0"/>
              <a:t>Copenhagen: Albanian delegation—the division of labor between the sexes was not the cause of inequality between men and women; </a:t>
            </a:r>
          </a:p>
          <a:p>
            <a:r>
              <a:rPr lang="en-US" altLang="zh-TW" baseline="0" dirty="0"/>
              <a:t>The true cause was the division of society into oppressors and oppressed.</a:t>
            </a:r>
          </a:p>
          <a:p>
            <a:r>
              <a:rPr lang="en-US" altLang="zh-TW" baseline="0" dirty="0"/>
              <a:t>NGO</a:t>
            </a:r>
            <a:r>
              <a:rPr lang="zh-TW" altLang="en-US" baseline="0" dirty="0"/>
              <a:t>會中互扯頭髮</a:t>
            </a:r>
            <a:endParaRPr lang="en-US" altLang="zh-TW" baseline="0" dirty="0"/>
          </a:p>
          <a:p>
            <a:r>
              <a:rPr lang="en-US" altLang="zh-TW" baseline="0" dirty="0"/>
              <a:t> </a:t>
            </a:r>
            <a:r>
              <a:rPr lang="zh-TW" altLang="en-US" baseline="0" dirty="0"/>
              <a:t>後冷戰軍備競賽 </a:t>
            </a:r>
            <a:r>
              <a:rPr lang="en-US" altLang="zh-TW" baseline="0" dirty="0"/>
              <a:t>Nairobi </a:t>
            </a:r>
            <a:r>
              <a:rPr lang="zh-TW" altLang="en-US" baseline="0" dirty="0"/>
              <a:t>美援多</a:t>
            </a:r>
            <a:r>
              <a:rPr lang="en-US" altLang="zh-TW" baseline="0" dirty="0"/>
              <a:t> </a:t>
            </a:r>
            <a:r>
              <a:rPr lang="zh-TW" altLang="en-US" baseline="0" dirty="0"/>
              <a:t>宣言 一段段投票</a:t>
            </a:r>
            <a:endParaRPr lang="en-US" altLang="zh-TW" baseline="0" dirty="0"/>
          </a:p>
          <a:p>
            <a:r>
              <a:rPr lang="en-US" altLang="zh-TW" dirty="0"/>
              <a:t>Peace </a:t>
            </a:r>
            <a:r>
              <a:rPr lang="zh-TW" altLang="en-US" dirty="0"/>
              <a:t>反外太空軍備競賽</a:t>
            </a:r>
          </a:p>
        </p:txBody>
      </p:sp>
      <p:sp>
        <p:nvSpPr>
          <p:cNvPr id="4" name="投影片編號版面配置區 3"/>
          <p:cNvSpPr>
            <a:spLocks noGrp="1"/>
          </p:cNvSpPr>
          <p:nvPr>
            <p:ph type="sldNum" sz="quarter" idx="10"/>
          </p:nvPr>
        </p:nvSpPr>
        <p:spPr/>
        <p:txBody>
          <a:bodyPr/>
          <a:lstStyle/>
          <a:p>
            <a:pPr>
              <a:defRPr/>
            </a:pPr>
            <a:fld id="{7E605D46-E19B-4753-A1FA-44D9277B19D0}" type="slidenum">
              <a:rPr lang="en-US" altLang="zh-TW" smtClean="0"/>
              <a:pPr>
                <a:defRPr/>
              </a:pPr>
              <a:t>11</a:t>
            </a:fld>
            <a:endParaRPr lang="en-US" altLang="zh-TW"/>
          </a:p>
        </p:txBody>
      </p:sp>
    </p:spTree>
    <p:extLst>
      <p:ext uri="{BB962C8B-B14F-4D97-AF65-F5344CB8AC3E}">
        <p14:creationId xmlns:p14="http://schemas.microsoft.com/office/powerpoint/2010/main" val="1151500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圖像版面配置區 1"/>
          <p:cNvSpPr>
            <a:spLocks noGrp="1" noRot="1" noChangeAspect="1" noTextEdit="1"/>
          </p:cNvSpPr>
          <p:nvPr>
            <p:ph type="sldImg"/>
          </p:nvPr>
        </p:nvSpPr>
        <p:spPr>
          <a:ln/>
        </p:spPr>
      </p:sp>
      <p:sp>
        <p:nvSpPr>
          <p:cNvPr id="3789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ea typeface="新細明體" charset="-120"/>
            </a:endParaRPr>
          </a:p>
        </p:txBody>
      </p:sp>
      <p:sp>
        <p:nvSpPr>
          <p:cNvPr id="3789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5400">
                <a:solidFill>
                  <a:schemeClr val="tx1"/>
                </a:solidFill>
                <a:latin typeface="Arial" charset="0"/>
                <a:ea typeface="新細明體" charset="-120"/>
              </a:defRPr>
            </a:lvl1pPr>
            <a:lvl2pPr marL="742950" indent="-285750">
              <a:defRPr kumimoji="1" sz="5400">
                <a:solidFill>
                  <a:schemeClr val="tx1"/>
                </a:solidFill>
                <a:latin typeface="Arial" charset="0"/>
                <a:ea typeface="新細明體" charset="-120"/>
              </a:defRPr>
            </a:lvl2pPr>
            <a:lvl3pPr marL="1143000" indent="-228600">
              <a:defRPr kumimoji="1" sz="5400">
                <a:solidFill>
                  <a:schemeClr val="tx1"/>
                </a:solidFill>
                <a:latin typeface="Arial" charset="0"/>
                <a:ea typeface="新細明體" charset="-120"/>
              </a:defRPr>
            </a:lvl3pPr>
            <a:lvl4pPr marL="1600200" indent="-228600">
              <a:defRPr kumimoji="1" sz="5400">
                <a:solidFill>
                  <a:schemeClr val="tx1"/>
                </a:solidFill>
                <a:latin typeface="Arial" charset="0"/>
                <a:ea typeface="新細明體" charset="-120"/>
              </a:defRPr>
            </a:lvl4pPr>
            <a:lvl5pPr marL="2057400" indent="-228600">
              <a:defRPr kumimoji="1" sz="5400">
                <a:solidFill>
                  <a:schemeClr val="tx1"/>
                </a:solidFill>
                <a:latin typeface="Arial" charset="0"/>
                <a:ea typeface="新細明體" charset="-120"/>
              </a:defRPr>
            </a:lvl5pPr>
            <a:lvl6pPr marL="2514600" indent="-228600" eaLnBrk="0" fontAlgn="base" hangingPunct="0">
              <a:spcBef>
                <a:spcPct val="0"/>
              </a:spcBef>
              <a:spcAft>
                <a:spcPct val="0"/>
              </a:spcAft>
              <a:defRPr kumimoji="1" sz="5400">
                <a:solidFill>
                  <a:schemeClr val="tx1"/>
                </a:solidFill>
                <a:latin typeface="Arial" charset="0"/>
                <a:ea typeface="新細明體" charset="-120"/>
              </a:defRPr>
            </a:lvl6pPr>
            <a:lvl7pPr marL="2971800" indent="-228600" eaLnBrk="0" fontAlgn="base" hangingPunct="0">
              <a:spcBef>
                <a:spcPct val="0"/>
              </a:spcBef>
              <a:spcAft>
                <a:spcPct val="0"/>
              </a:spcAft>
              <a:defRPr kumimoji="1" sz="5400">
                <a:solidFill>
                  <a:schemeClr val="tx1"/>
                </a:solidFill>
                <a:latin typeface="Arial" charset="0"/>
                <a:ea typeface="新細明體" charset="-120"/>
              </a:defRPr>
            </a:lvl7pPr>
            <a:lvl8pPr marL="3429000" indent="-228600" eaLnBrk="0" fontAlgn="base" hangingPunct="0">
              <a:spcBef>
                <a:spcPct val="0"/>
              </a:spcBef>
              <a:spcAft>
                <a:spcPct val="0"/>
              </a:spcAft>
              <a:defRPr kumimoji="1" sz="5400">
                <a:solidFill>
                  <a:schemeClr val="tx1"/>
                </a:solidFill>
                <a:latin typeface="Arial" charset="0"/>
                <a:ea typeface="新細明體" charset="-120"/>
              </a:defRPr>
            </a:lvl8pPr>
            <a:lvl9pPr marL="3886200" indent="-228600" eaLnBrk="0" fontAlgn="base" hangingPunct="0">
              <a:spcBef>
                <a:spcPct val="0"/>
              </a:spcBef>
              <a:spcAft>
                <a:spcPct val="0"/>
              </a:spcAft>
              <a:defRPr kumimoji="1" sz="5400">
                <a:solidFill>
                  <a:schemeClr val="tx1"/>
                </a:solidFill>
                <a:latin typeface="Arial" charset="0"/>
                <a:ea typeface="新細明體" charset="-120"/>
              </a:defRPr>
            </a:lvl9pPr>
          </a:lstStyle>
          <a:p>
            <a:fld id="{AA2AB290-ECC4-416E-8E35-66F8867C1742}" type="slidenum">
              <a:rPr lang="en-US" altLang="zh-TW" sz="1200"/>
              <a:pPr/>
              <a:t>13</a:t>
            </a:fld>
            <a:endParaRPr lang="en-US" altLang="zh-TW" sz="1200"/>
          </a:p>
        </p:txBody>
      </p:sp>
    </p:spTree>
    <p:extLst>
      <p:ext uri="{BB962C8B-B14F-4D97-AF65-F5344CB8AC3E}">
        <p14:creationId xmlns:p14="http://schemas.microsoft.com/office/powerpoint/2010/main" val="2385225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4FE014CF-91DD-458A-B5EB-2A7F140E65DF}" type="slidenum">
              <a:rPr lang="en-US" altLang="zh-TW" smtClean="0"/>
              <a:pPr>
                <a:defRPr/>
              </a:pPr>
              <a:t>‹#›</a:t>
            </a:fld>
            <a:endParaRPr lang="en-US" altLang="zh-TW"/>
          </a:p>
        </p:txBody>
      </p:sp>
    </p:spTree>
    <p:extLst>
      <p:ext uri="{BB962C8B-B14F-4D97-AF65-F5344CB8AC3E}">
        <p14:creationId xmlns:p14="http://schemas.microsoft.com/office/powerpoint/2010/main" val="3572854138"/>
      </p:ext>
    </p:extLst>
  </p:cSld>
  <p:clrMapOvr>
    <a:masterClrMapping/>
  </p:clrMapOvr>
  <p:transition spd="slow">
    <p:pull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02AAE1D6-F5B6-4770-B78F-D4BB13BA551D}" type="slidenum">
              <a:rPr lang="en-US" altLang="zh-TW" smtClean="0"/>
              <a:pPr>
                <a:defRPr/>
              </a:pPr>
              <a:t>‹#›</a:t>
            </a:fld>
            <a:endParaRPr lang="en-US" altLang="zh-TW"/>
          </a:p>
        </p:txBody>
      </p:sp>
    </p:spTree>
    <p:extLst>
      <p:ext uri="{BB962C8B-B14F-4D97-AF65-F5344CB8AC3E}">
        <p14:creationId xmlns:p14="http://schemas.microsoft.com/office/powerpoint/2010/main" val="242879461"/>
      </p:ext>
    </p:extLst>
  </p:cSld>
  <p:clrMapOvr>
    <a:masterClrMapping/>
  </p:clrMapOvr>
  <p:transition spd="slow">
    <p:pull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3FB9A8A0-6910-4F59-8A1E-B985B19D6C0D}" type="slidenum">
              <a:rPr lang="en-US" altLang="zh-TW" smtClean="0"/>
              <a:pPr>
                <a:defRPr/>
              </a:pPr>
              <a:t>‹#›</a:t>
            </a:fld>
            <a:endParaRPr lang="en-US" altLang="zh-TW"/>
          </a:p>
        </p:txBody>
      </p:sp>
    </p:spTree>
    <p:extLst>
      <p:ext uri="{BB962C8B-B14F-4D97-AF65-F5344CB8AC3E}">
        <p14:creationId xmlns:p14="http://schemas.microsoft.com/office/powerpoint/2010/main" val="1855487382"/>
      </p:ext>
    </p:extLst>
  </p:cSld>
  <p:clrMapOvr>
    <a:masterClrMapping/>
  </p:clrMapOvr>
  <p:transition spd="slow">
    <p:pull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95263" y="228600"/>
            <a:ext cx="8015287" cy="914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09600" y="1600200"/>
            <a:ext cx="3886200" cy="44196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3886200" cy="44196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TW" dirty="0"/>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zh-TW" dirty="0"/>
          </a:p>
        </p:txBody>
      </p:sp>
      <p:sp>
        <p:nvSpPr>
          <p:cNvPr id="7" name="Rectangle 10"/>
          <p:cNvSpPr>
            <a:spLocks noGrp="1" noChangeArrowheads="1"/>
          </p:cNvSpPr>
          <p:nvPr>
            <p:ph type="sldNum" sz="quarter" idx="12"/>
          </p:nvPr>
        </p:nvSpPr>
        <p:spPr>
          <a:ln/>
        </p:spPr>
        <p:txBody>
          <a:bodyPr/>
          <a:lstStyle>
            <a:lvl1pPr>
              <a:defRPr/>
            </a:lvl1pPr>
          </a:lstStyle>
          <a:p>
            <a:pPr>
              <a:defRPr/>
            </a:pPr>
            <a:fld id="{252A16ED-725A-42C9-B60A-374CEFA65DAA}" type="slidenum">
              <a:rPr lang="en-US" altLang="zh-TW"/>
              <a:pPr>
                <a:defRPr/>
              </a:pPr>
              <a:t>‹#›</a:t>
            </a:fld>
            <a:endParaRPr lang="en-US" altLang="zh-TW" dirty="0"/>
          </a:p>
        </p:txBody>
      </p:sp>
    </p:spTree>
    <p:extLst>
      <p:ext uri="{BB962C8B-B14F-4D97-AF65-F5344CB8AC3E}">
        <p14:creationId xmlns:p14="http://schemas.microsoft.com/office/powerpoint/2010/main" val="4182960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1C78AB0C-2F3F-4F44-8412-7521CBEE6B56}" type="slidenum">
              <a:rPr lang="en-US" altLang="zh-TW" smtClean="0"/>
              <a:pPr>
                <a:defRPr/>
              </a:pPr>
              <a:t>‹#›</a:t>
            </a:fld>
            <a:endParaRPr lang="en-US" altLang="zh-TW"/>
          </a:p>
        </p:txBody>
      </p:sp>
    </p:spTree>
    <p:extLst>
      <p:ext uri="{BB962C8B-B14F-4D97-AF65-F5344CB8AC3E}">
        <p14:creationId xmlns:p14="http://schemas.microsoft.com/office/powerpoint/2010/main" val="2111921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ABC9AC04-13F8-45B8-B209-66DBF010D74C}" type="slidenum">
              <a:rPr lang="en-US" altLang="zh-TW" smtClean="0"/>
              <a:pPr>
                <a:defRPr/>
              </a:pPr>
              <a:t>‹#›</a:t>
            </a:fld>
            <a:endParaRPr lang="en-US" altLang="zh-TW"/>
          </a:p>
        </p:txBody>
      </p:sp>
    </p:spTree>
    <p:extLst>
      <p:ext uri="{BB962C8B-B14F-4D97-AF65-F5344CB8AC3E}">
        <p14:creationId xmlns:p14="http://schemas.microsoft.com/office/powerpoint/2010/main" val="3022377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pPr>
              <a:defRPr/>
            </a:pPr>
            <a:endParaRPr lang="en-US" altLang="zh-TW"/>
          </a:p>
        </p:txBody>
      </p:sp>
      <p:sp>
        <p:nvSpPr>
          <p:cNvPr id="7" name="Slide Number Placeholder 6"/>
          <p:cNvSpPr>
            <a:spLocks noGrp="1"/>
          </p:cNvSpPr>
          <p:nvPr>
            <p:ph type="sldNum" sz="quarter" idx="12"/>
          </p:nvPr>
        </p:nvSpPr>
        <p:spPr/>
        <p:txBody>
          <a:bodyPr/>
          <a:lstStyle/>
          <a:p>
            <a:pPr>
              <a:defRPr/>
            </a:pPr>
            <a:fld id="{1C78AB0C-2F3F-4F44-8412-7521CBEE6B56}" type="slidenum">
              <a:rPr lang="en-US" altLang="zh-TW" smtClean="0"/>
              <a:pPr>
                <a:defRPr/>
              </a:pPr>
              <a:t>‹#›</a:t>
            </a:fld>
            <a:endParaRPr lang="en-US" altLang="zh-TW"/>
          </a:p>
        </p:txBody>
      </p:sp>
    </p:spTree>
    <p:extLst>
      <p:ext uri="{BB962C8B-B14F-4D97-AF65-F5344CB8AC3E}">
        <p14:creationId xmlns:p14="http://schemas.microsoft.com/office/powerpoint/2010/main" val="397993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pPr>
              <a:defRPr/>
            </a:pPr>
            <a:endParaRPr lang="en-US" altLang="zh-TW"/>
          </a:p>
        </p:txBody>
      </p:sp>
      <p:sp>
        <p:nvSpPr>
          <p:cNvPr id="8" name="Footer Placeholder 7"/>
          <p:cNvSpPr>
            <a:spLocks noGrp="1"/>
          </p:cNvSpPr>
          <p:nvPr>
            <p:ph type="ftr" sz="quarter" idx="11"/>
          </p:nvPr>
        </p:nvSpPr>
        <p:spPr/>
        <p:txBody>
          <a:bodyPr/>
          <a:lstStyle/>
          <a:p>
            <a:pPr>
              <a:defRPr/>
            </a:pPr>
            <a:endParaRPr lang="en-US" altLang="zh-TW"/>
          </a:p>
        </p:txBody>
      </p:sp>
      <p:sp>
        <p:nvSpPr>
          <p:cNvPr id="9" name="Slide Number Placeholder 8"/>
          <p:cNvSpPr>
            <a:spLocks noGrp="1"/>
          </p:cNvSpPr>
          <p:nvPr>
            <p:ph type="sldNum" sz="quarter" idx="12"/>
          </p:nvPr>
        </p:nvSpPr>
        <p:spPr/>
        <p:txBody>
          <a:bodyPr/>
          <a:lstStyle/>
          <a:p>
            <a:pPr>
              <a:defRPr/>
            </a:pPr>
            <a:fld id="{1C78AB0C-2F3F-4F44-8412-7521CBEE6B56}" type="slidenum">
              <a:rPr lang="en-US" altLang="zh-TW" smtClean="0"/>
              <a:pPr>
                <a:defRPr/>
              </a:pPr>
              <a:t>‹#›</a:t>
            </a:fld>
            <a:endParaRPr lang="en-US" altLang="zh-TW"/>
          </a:p>
        </p:txBody>
      </p:sp>
    </p:spTree>
    <p:extLst>
      <p:ext uri="{BB962C8B-B14F-4D97-AF65-F5344CB8AC3E}">
        <p14:creationId xmlns:p14="http://schemas.microsoft.com/office/powerpoint/2010/main" val="2773332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a:defRPr/>
            </a:pPr>
            <a:endParaRPr lang="en-US" altLang="zh-TW"/>
          </a:p>
        </p:txBody>
      </p:sp>
      <p:sp>
        <p:nvSpPr>
          <p:cNvPr id="4" name="Footer Placeholder 3"/>
          <p:cNvSpPr>
            <a:spLocks noGrp="1"/>
          </p:cNvSpPr>
          <p:nvPr>
            <p:ph type="ftr" sz="quarter" idx="11"/>
          </p:nvPr>
        </p:nvSpPr>
        <p:spPr/>
        <p:txBody>
          <a:bodyPr/>
          <a:lstStyle/>
          <a:p>
            <a:pPr>
              <a:defRPr/>
            </a:pPr>
            <a:endParaRPr lang="en-US" altLang="zh-TW"/>
          </a:p>
        </p:txBody>
      </p:sp>
      <p:sp>
        <p:nvSpPr>
          <p:cNvPr id="5" name="Slide Number Placeholder 4"/>
          <p:cNvSpPr>
            <a:spLocks noGrp="1"/>
          </p:cNvSpPr>
          <p:nvPr>
            <p:ph type="sldNum" sz="quarter" idx="12"/>
          </p:nvPr>
        </p:nvSpPr>
        <p:spPr/>
        <p:txBody>
          <a:bodyPr/>
          <a:lstStyle/>
          <a:p>
            <a:pPr>
              <a:defRPr/>
            </a:pPr>
            <a:fld id="{EA586286-1C5D-4BBD-9097-3F2F535BC116}" type="slidenum">
              <a:rPr lang="en-US" altLang="zh-TW" smtClean="0"/>
              <a:pPr>
                <a:defRPr/>
              </a:pPr>
              <a:t>‹#›</a:t>
            </a:fld>
            <a:endParaRPr lang="en-US" altLang="zh-TW"/>
          </a:p>
        </p:txBody>
      </p:sp>
    </p:spTree>
    <p:extLst>
      <p:ext uri="{BB962C8B-B14F-4D97-AF65-F5344CB8AC3E}">
        <p14:creationId xmlns:p14="http://schemas.microsoft.com/office/powerpoint/2010/main" val="3369947213"/>
      </p:ext>
    </p:extLst>
  </p:cSld>
  <p:clrMapOvr>
    <a:masterClrMapping/>
  </p:clrMapOvr>
  <p:transition spd="slow">
    <p:pull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TW"/>
          </a:p>
        </p:txBody>
      </p:sp>
      <p:sp>
        <p:nvSpPr>
          <p:cNvPr id="3" name="Footer Placeholder 2"/>
          <p:cNvSpPr>
            <a:spLocks noGrp="1"/>
          </p:cNvSpPr>
          <p:nvPr>
            <p:ph type="ftr" sz="quarter" idx="11"/>
          </p:nvPr>
        </p:nvSpPr>
        <p:spPr/>
        <p:txBody>
          <a:bodyPr/>
          <a:lstStyle/>
          <a:p>
            <a:pPr>
              <a:defRPr/>
            </a:pPr>
            <a:endParaRPr lang="en-US" altLang="zh-TW"/>
          </a:p>
        </p:txBody>
      </p:sp>
      <p:sp>
        <p:nvSpPr>
          <p:cNvPr id="4" name="Slide Number Placeholder 3"/>
          <p:cNvSpPr>
            <a:spLocks noGrp="1"/>
          </p:cNvSpPr>
          <p:nvPr>
            <p:ph type="sldNum" sz="quarter" idx="12"/>
          </p:nvPr>
        </p:nvSpPr>
        <p:spPr/>
        <p:txBody>
          <a:bodyPr/>
          <a:lstStyle/>
          <a:p>
            <a:pPr>
              <a:defRPr/>
            </a:pPr>
            <a:fld id="{D93943E2-B45B-4B97-AEB9-0BBD74170690}" type="slidenum">
              <a:rPr lang="en-US" altLang="zh-TW" smtClean="0"/>
              <a:pPr>
                <a:defRPr/>
              </a:pPr>
              <a:t>‹#›</a:t>
            </a:fld>
            <a:endParaRPr lang="en-US" altLang="zh-TW"/>
          </a:p>
        </p:txBody>
      </p:sp>
    </p:spTree>
    <p:extLst>
      <p:ext uri="{BB962C8B-B14F-4D97-AF65-F5344CB8AC3E}">
        <p14:creationId xmlns:p14="http://schemas.microsoft.com/office/powerpoint/2010/main" val="1651842065"/>
      </p:ext>
    </p:extLst>
  </p:cSld>
  <p:clrMapOvr>
    <a:masterClrMapping/>
  </p:clrMapOvr>
  <p:transition spd="slow">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pPr>
              <a:defRPr/>
            </a:pPr>
            <a:endParaRPr lang="en-US" altLang="zh-TW"/>
          </a:p>
        </p:txBody>
      </p:sp>
      <p:sp>
        <p:nvSpPr>
          <p:cNvPr id="7" name="Slide Number Placeholder 6"/>
          <p:cNvSpPr>
            <a:spLocks noGrp="1"/>
          </p:cNvSpPr>
          <p:nvPr>
            <p:ph type="sldNum" sz="quarter" idx="12"/>
          </p:nvPr>
        </p:nvSpPr>
        <p:spPr/>
        <p:txBody>
          <a:bodyPr/>
          <a:lstStyle/>
          <a:p>
            <a:pPr>
              <a:defRPr/>
            </a:pPr>
            <a:fld id="{8A9BD585-0EF1-4116-BCB7-07B47FA4625E}" type="slidenum">
              <a:rPr lang="en-US" altLang="zh-TW" smtClean="0"/>
              <a:pPr>
                <a:defRPr/>
              </a:pPr>
              <a:t>‹#›</a:t>
            </a:fld>
            <a:endParaRPr lang="en-US" altLang="zh-TW"/>
          </a:p>
        </p:txBody>
      </p:sp>
    </p:spTree>
    <p:extLst>
      <p:ext uri="{BB962C8B-B14F-4D97-AF65-F5344CB8AC3E}">
        <p14:creationId xmlns:p14="http://schemas.microsoft.com/office/powerpoint/2010/main" val="2801643330"/>
      </p:ext>
    </p:extLst>
  </p:cSld>
  <p:clrMapOvr>
    <a:masterClrMapping/>
  </p:clrMapOvr>
  <p:transition spd="slow">
    <p:pull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pPr>
              <a:defRPr/>
            </a:pPr>
            <a:endParaRPr lang="en-US" altLang="zh-TW"/>
          </a:p>
        </p:txBody>
      </p:sp>
      <p:sp>
        <p:nvSpPr>
          <p:cNvPr id="7" name="Slide Number Placeholder 6"/>
          <p:cNvSpPr>
            <a:spLocks noGrp="1"/>
          </p:cNvSpPr>
          <p:nvPr>
            <p:ph type="sldNum" sz="quarter" idx="12"/>
          </p:nvPr>
        </p:nvSpPr>
        <p:spPr/>
        <p:txBody>
          <a:bodyPr/>
          <a:lstStyle/>
          <a:p>
            <a:pPr>
              <a:defRPr/>
            </a:pPr>
            <a:fld id="{50E0EF51-2079-463B-9F85-F8E87CD9D95C}" type="slidenum">
              <a:rPr lang="en-US" altLang="zh-TW" smtClean="0"/>
              <a:pPr>
                <a:defRPr/>
              </a:pPr>
              <a:t>‹#›</a:t>
            </a:fld>
            <a:endParaRPr lang="en-US" altLang="zh-TW"/>
          </a:p>
        </p:txBody>
      </p:sp>
    </p:spTree>
    <p:extLst>
      <p:ext uri="{BB962C8B-B14F-4D97-AF65-F5344CB8AC3E}">
        <p14:creationId xmlns:p14="http://schemas.microsoft.com/office/powerpoint/2010/main" val="3280725029"/>
      </p:ext>
    </p:extLst>
  </p:cSld>
  <p:clrMapOvr>
    <a:masterClrMapping/>
  </p:clrMapOvr>
  <p:transition spd="slow">
    <p:pull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zh-TW"/>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zh-TW"/>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C78AB0C-2F3F-4F44-8412-7521CBEE6B56}" type="slidenum">
              <a:rPr lang="en-US" altLang="zh-TW" smtClean="0"/>
              <a:pPr>
                <a:defRPr/>
              </a:pPr>
              <a:t>‹#›</a:t>
            </a:fld>
            <a:endParaRPr lang="en-US" altLang="zh-TW"/>
          </a:p>
        </p:txBody>
      </p:sp>
    </p:spTree>
    <p:extLst>
      <p:ext uri="{BB962C8B-B14F-4D97-AF65-F5344CB8AC3E}">
        <p14:creationId xmlns:p14="http://schemas.microsoft.com/office/powerpoint/2010/main" val="3587675848"/>
      </p:ext>
    </p:extLst>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 id="2147484401" r:id="rId12"/>
  </p:sldLayoutIdLst>
  <p:transition spd="slow">
    <p:pull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www.unwomen-eseasia.org/projects/Cedaw/principlescedaw.html#stateoblig" TargetMode="External"/><Relationship Id="rId4" Type="http://schemas.openxmlformats.org/officeDocument/2006/relationships/hyperlink" Target="http://www.unwomen-eseasia.org/projects/Cedaw/principlescedaw.html#princi_obl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CEDAW&#20445;&#30041;&#20013;&#25991;&#29256;.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CEDAW&#31532;4&#27425;&#22283;&#23478;&#22577;&#21578;&#32080;&#35542;&#24615;&#24847;&#35211;&#33287;&#24314;&#35696;(&#20013;&#25991;&#29256;&#21021;&#31295;.)pdf.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file:///F:\2020&#230;&#128;&#167;&#232;&#136;&#135;&#230;&#128;&#167;&#229;&#136;&#165;&#232;&#139;&#177;&#230;&#150;&#135;&#230;&#170;&#162;&#232;&#166;&#150;&#229;&#142;&#159;&#229;&#137;&#135;.docx#_ftn1"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feminist-original.blogspot.com/2021/02/sex-and-gender-part-ii-suggestions-made.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zh.wikipedia.org/wiki/%E8%81%AF%E5%90%88%E5%9C%8B%E7%B6%93%E6%BF%9F%E5%8F%8A%E7%A4%BE%E6%9C%83%E7%90%86%E4%BA%8B%E6%9C%83"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idea.int/data-tools/data/gender-quotas/country-overview"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g"/></Relationships>
</file>

<file path=ppt/slides/_rels/slide5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F49C2A5-A6B2-49FB-A7FB-BA0C68297380}"/>
              </a:ext>
            </a:extLst>
          </p:cNvPr>
          <p:cNvSpPr>
            <a:spLocks noGrp="1"/>
          </p:cNvSpPr>
          <p:nvPr>
            <p:ph type="title"/>
          </p:nvPr>
        </p:nvSpPr>
        <p:spPr>
          <a:xfrm>
            <a:off x="822325" y="287339"/>
            <a:ext cx="7543800" cy="322261"/>
          </a:xfrm>
        </p:spPr>
        <p:txBody>
          <a:bodyPr>
            <a:normAutofit fontScale="90000"/>
          </a:bodyPr>
          <a:lstStyle/>
          <a:p>
            <a:r>
              <a:rPr lang="en-US" altLang="zh-TW" sz="2400" b="1" dirty="0"/>
              <a:t>Emily Davison (1872-1913)   </a:t>
            </a:r>
            <a:r>
              <a:rPr lang="zh-TW" altLang="en-US" sz="2400" b="1" dirty="0"/>
              <a:t>激進婦運人士</a:t>
            </a:r>
          </a:p>
        </p:txBody>
      </p:sp>
      <p:pic>
        <p:nvPicPr>
          <p:cNvPr id="4" name="EmilyDavison顧燕翎2018">
            <a:hlinkClick r:id="" action="ppaction://media"/>
            <a:extLst>
              <a:ext uri="{FF2B5EF4-FFF2-40B4-BE49-F238E27FC236}">
                <a16:creationId xmlns:a16="http://schemas.microsoft.com/office/drawing/2014/main" xmlns="" id="{5030D123-01FB-4744-BADB-E7157FD24E6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06400" y="609600"/>
            <a:ext cx="8331200" cy="6248400"/>
          </a:xfrm>
        </p:spPr>
      </p:pic>
    </p:spTree>
    <p:extLst>
      <p:ext uri="{BB962C8B-B14F-4D97-AF65-F5344CB8AC3E}">
        <p14:creationId xmlns:p14="http://schemas.microsoft.com/office/powerpoint/2010/main" val="161128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4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1"/>
          <p:cNvSpPr>
            <a:spLocks noChangeArrowheads="1"/>
          </p:cNvSpPr>
          <p:nvPr/>
        </p:nvSpPr>
        <p:spPr bwMode="auto">
          <a:xfrm>
            <a:off x="990599" y="1289685"/>
            <a:ext cx="7941265" cy="529375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spcBef>
                <a:spcPct val="20000"/>
              </a:spcBef>
              <a:buClr>
                <a:schemeClr val="folHlink"/>
              </a:buClr>
              <a:buSzPct val="90000"/>
              <a:buFont typeface="Wingdings" pitchFamily="2" charset="2"/>
              <a:buChar char="n"/>
              <a:tabLst>
                <a:tab pos="542925" algn="l"/>
              </a:tabLst>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tabLst>
                <a:tab pos="542925" algn="l"/>
              </a:tabLst>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tabLst>
                <a:tab pos="542925" algn="l"/>
              </a:tabLst>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tabLst>
                <a:tab pos="542925" algn="l"/>
              </a:tabLst>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tabLst>
                <a:tab pos="542925" algn="l"/>
              </a:tabLst>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tabLst>
                <a:tab pos="542925" algn="l"/>
              </a:tabLst>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tabLst>
                <a:tab pos="542925" algn="l"/>
              </a:tabLst>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tabLst>
                <a:tab pos="542925" algn="l"/>
              </a:tabLst>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tabLst>
                <a:tab pos="542925" algn="l"/>
              </a:tabLst>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1878  Women’ Rights Conference, Paris </a:t>
            </a:r>
          </a:p>
          <a:p>
            <a:pPr eaLnBrk="1" hangingPunct="1">
              <a:spcBef>
                <a:spcPct val="0"/>
              </a:spcBef>
              <a:buClrTx/>
              <a:buSzTx/>
              <a:buFontTx/>
              <a:buNone/>
            </a:pPr>
            <a:r>
              <a:rPr lang="zh-TW" altLang="en-US"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             同工同酬     家庭補助   家務分工   雙重道德標準</a:t>
            </a:r>
            <a:endParaRPr lang="en-US" altLang="zh-TW"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endParaRPr>
          </a:p>
          <a:p>
            <a:pPr eaLnBrk="1" hangingPunct="1">
              <a:spcBef>
                <a:spcPct val="0"/>
              </a:spcBef>
              <a:buClrTx/>
              <a:buSzTx/>
              <a:buFontTx/>
              <a:buNone/>
            </a:pPr>
            <a:endParaRPr lang="zh-TW" altLang="zh-TW"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endParaRPr>
          </a:p>
          <a:p>
            <a:pPr>
              <a:spcBef>
                <a:spcPct val="0"/>
              </a:spcBef>
              <a:buClrTx/>
              <a:buSzTx/>
              <a:buFontTx/>
              <a:buAutoNum type="arabicPlain" startAt="1888"/>
            </a:pPr>
            <a:r>
              <a:rPr lang="zh-TW" altLang="en-US"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  </a:t>
            </a:r>
            <a:r>
              <a:rPr lang="en-US" altLang="zh-TW"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International Council of Women, Washington DC</a:t>
            </a:r>
          </a:p>
          <a:p>
            <a:pPr>
              <a:spcBef>
                <a:spcPct val="0"/>
              </a:spcBef>
              <a:buClrTx/>
              <a:buSzTx/>
              <a:buFontTx/>
              <a:buNone/>
            </a:pPr>
            <a:r>
              <a:rPr lang="zh-TW" altLang="en-US"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            設立各國</a:t>
            </a:r>
            <a:r>
              <a:rPr lang="en-US" altLang="zh-TW"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NCW   </a:t>
            </a:r>
            <a:r>
              <a:rPr lang="zh-TW" altLang="en-US"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人權　性別平等</a:t>
            </a:r>
            <a:r>
              <a:rPr lang="en-US" altLang="zh-TW"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(sexual</a:t>
            </a:r>
            <a:r>
              <a:rPr lang="zh-TW" altLang="en-US"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 </a:t>
            </a:r>
            <a:r>
              <a:rPr lang="en-US" altLang="zh-TW"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 equality)</a:t>
            </a:r>
            <a:r>
              <a:rPr lang="zh-TW" altLang="en-US"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　和平</a:t>
            </a:r>
            <a:endParaRPr lang="en-US" altLang="zh-TW"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endParaRPr>
          </a:p>
          <a:p>
            <a:pPr>
              <a:spcBef>
                <a:spcPct val="0"/>
              </a:spcBef>
              <a:buClrTx/>
              <a:buSzTx/>
              <a:buFontTx/>
              <a:buNone/>
            </a:pPr>
            <a:r>
              <a:rPr lang="zh-TW" altLang="en-US"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            婦女參與全國與國際事務  健康　教育</a:t>
            </a:r>
            <a:endParaRPr lang="en-US" altLang="zh-TW"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endParaRPr>
          </a:p>
          <a:p>
            <a:pPr>
              <a:spcBef>
                <a:spcPct val="0"/>
              </a:spcBef>
              <a:buClrTx/>
              <a:buSzTx/>
              <a:buFontTx/>
              <a:buNone/>
            </a:pPr>
            <a:endParaRPr lang="en-US" altLang="zh-TW"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endParaRPr>
          </a:p>
          <a:p>
            <a:pPr>
              <a:spcBef>
                <a:spcPct val="0"/>
              </a:spcBef>
              <a:buClrTx/>
              <a:buSzTx/>
              <a:buFontTx/>
              <a:buNone/>
            </a:pPr>
            <a:r>
              <a:rPr lang="en-US" altLang="zh-TW"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1898    World YWCA world council  </a:t>
            </a:r>
            <a:r>
              <a:rPr lang="zh-TW" altLang="en-US"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倫敦</a:t>
            </a:r>
            <a:r>
              <a:rPr lang="en-US" altLang="zh-TW"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 (every 4 </a:t>
            </a:r>
            <a:r>
              <a:rPr lang="en-US" altLang="zh-TW" sz="1800" b="1" dirty="0" err="1">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yrs</a:t>
            </a:r>
            <a:r>
              <a:rPr lang="en-US" altLang="zh-TW"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a:t>
            </a:r>
          </a:p>
          <a:p>
            <a:pPr>
              <a:spcBef>
                <a:spcPct val="0"/>
              </a:spcBef>
              <a:buClrTx/>
              <a:buSzTx/>
              <a:buFontTx/>
              <a:buNone/>
            </a:pPr>
            <a:endParaRPr lang="en-US" altLang="zh-TW"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endParaRPr>
          </a:p>
          <a:p>
            <a:pPr marL="514350" indent="-514350">
              <a:spcBef>
                <a:spcPct val="0"/>
              </a:spcBef>
              <a:buClrTx/>
              <a:buSzTx/>
              <a:buFontTx/>
              <a:buAutoNum type="arabicPlain" startAt="1920"/>
            </a:pPr>
            <a:r>
              <a:rPr lang="zh-TW" altLang="en-US" sz="1800" b="1" dirty="0">
                <a:solidFill>
                  <a:srgbClr val="002060"/>
                </a:solidFill>
                <a:latin typeface="Times New Roman" panose="02020603050405020304" pitchFamily="18" charset="0"/>
                <a:ea typeface="華康楷書體W5" panose="03000509000000000000" pitchFamily="65" charset="-120"/>
                <a:cs typeface="Times New Roman" panose="02020603050405020304" pitchFamily="18" charset="0"/>
              </a:rPr>
              <a:t>   國際聯盟</a:t>
            </a:r>
            <a:endParaRPr lang="en-US" altLang="zh-TW" sz="1800" b="1" dirty="0">
              <a:solidFill>
                <a:srgbClr val="002060"/>
              </a:solidFill>
              <a:latin typeface="Times New Roman" panose="02020603050405020304" pitchFamily="18" charset="0"/>
              <a:ea typeface="華康楷書體W5" panose="03000509000000000000" pitchFamily="65" charset="-120"/>
              <a:cs typeface="Times New Roman" panose="02020603050405020304" pitchFamily="18" charset="0"/>
            </a:endParaRPr>
          </a:p>
          <a:p>
            <a:pPr>
              <a:spcBef>
                <a:spcPct val="0"/>
              </a:spcBef>
              <a:buClrTx/>
              <a:buSzTx/>
              <a:buNone/>
            </a:pPr>
            <a:endParaRPr lang="zh-TW" altLang="en-US" sz="1800" b="1" dirty="0">
              <a:solidFill>
                <a:srgbClr val="002060"/>
              </a:solidFill>
              <a:latin typeface="Times New Roman" panose="02020603050405020304" pitchFamily="18" charset="0"/>
              <a:ea typeface="華康楷書體W5" panose="03000509000000000000" pitchFamily="65" charset="-120"/>
              <a:cs typeface="Times New Roman" panose="02020603050405020304" pitchFamily="18" charset="0"/>
            </a:endParaRPr>
          </a:p>
          <a:p>
            <a:pPr marL="514350" indent="-514350">
              <a:spcBef>
                <a:spcPct val="0"/>
              </a:spcBef>
              <a:buClrTx/>
              <a:buSzTx/>
              <a:buFontTx/>
              <a:buAutoNum type="arabicPlain" startAt="1946"/>
            </a:pPr>
            <a:r>
              <a:rPr lang="zh-TW" altLang="en-US" sz="1800" b="1" dirty="0">
                <a:solidFill>
                  <a:srgbClr val="002060"/>
                </a:solidFill>
                <a:latin typeface="Times New Roman" panose="02020603050405020304" pitchFamily="18" charset="0"/>
                <a:ea typeface="華康楷書體W5" panose="03000509000000000000" pitchFamily="65" charset="-120"/>
                <a:cs typeface="Times New Roman" panose="02020603050405020304" pitchFamily="18" charset="0"/>
              </a:rPr>
              <a:t>   聯合國</a:t>
            </a:r>
            <a:r>
              <a:rPr lang="zh-TW" altLang="en-US"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　 　婦女地位委員會</a:t>
            </a:r>
            <a:r>
              <a:rPr lang="en-US" altLang="zh-TW"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(CSW ) </a:t>
            </a:r>
            <a:r>
              <a:rPr lang="zh-TW" altLang="en-US"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吳貽芳</a:t>
            </a:r>
            <a:endParaRPr lang="en-US" altLang="zh-TW" sz="18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endParaRPr>
          </a:p>
          <a:p>
            <a:pPr>
              <a:spcBef>
                <a:spcPct val="0"/>
              </a:spcBef>
              <a:buClrTx/>
              <a:buSzTx/>
              <a:buNone/>
            </a:pPr>
            <a:endParaRPr lang="en-US" altLang="zh-TW" sz="24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endParaRPr>
          </a:p>
          <a:p>
            <a:pPr>
              <a:spcBef>
                <a:spcPct val="0"/>
              </a:spcBef>
              <a:buClrTx/>
              <a:buSzTx/>
              <a:buFontTx/>
              <a:buNone/>
            </a:pPr>
            <a:endParaRPr lang="en-US" altLang="zh-TW" sz="24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endParaRPr>
          </a:p>
          <a:p>
            <a:pPr>
              <a:spcBef>
                <a:spcPct val="0"/>
              </a:spcBef>
              <a:buClrTx/>
              <a:buSzTx/>
              <a:buFontTx/>
              <a:buNone/>
            </a:pPr>
            <a:endParaRPr lang="en-US" altLang="zh-TW"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endParaRPr>
          </a:p>
          <a:p>
            <a:pPr>
              <a:spcBef>
                <a:spcPct val="0"/>
              </a:spcBef>
              <a:buClrTx/>
              <a:buSzTx/>
              <a:buFontTx/>
              <a:buNone/>
            </a:pPr>
            <a:endParaRPr lang="en-US" altLang="zh-TW"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endParaRPr>
          </a:p>
          <a:p>
            <a:pPr>
              <a:spcBef>
                <a:spcPct val="0"/>
              </a:spcBef>
              <a:buClrTx/>
              <a:buSzTx/>
              <a:buFontTx/>
              <a:buNone/>
            </a:pPr>
            <a:endParaRPr lang="en-US" altLang="zh-TW" sz="1800"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xEl>
                                              <p:pRg st="3" end="3"/>
                                            </p:txEl>
                                          </p:spTgt>
                                        </p:tgtEl>
                                        <p:attrNameLst>
                                          <p:attrName>style.visibility</p:attrName>
                                        </p:attrNameLst>
                                      </p:cBhvr>
                                      <p:to>
                                        <p:strVal val="visible"/>
                                      </p:to>
                                    </p:set>
                                    <p:animEffect transition="in" filter="fade">
                                      <p:cBhvr>
                                        <p:cTn id="7" dur="1000"/>
                                        <p:tgtEl>
                                          <p:spTgt spid="4098">
                                            <p:txEl>
                                              <p:pRg st="3" end="3"/>
                                            </p:txEl>
                                          </p:spTgt>
                                        </p:tgtEl>
                                      </p:cBhvr>
                                    </p:animEffect>
                                    <p:anim calcmode="lin" valueType="num">
                                      <p:cBhvr>
                                        <p:cTn id="8" dur="1000" fill="hold"/>
                                        <p:tgtEl>
                                          <p:spTgt spid="4098">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098">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xEl>
                                              <p:pRg st="4" end="4"/>
                                            </p:txEl>
                                          </p:spTgt>
                                        </p:tgtEl>
                                        <p:attrNameLst>
                                          <p:attrName>style.visibility</p:attrName>
                                        </p:attrNameLst>
                                      </p:cBhvr>
                                      <p:to>
                                        <p:strVal val="visible"/>
                                      </p:to>
                                    </p:set>
                                    <p:animEffect transition="in" filter="fade">
                                      <p:cBhvr>
                                        <p:cTn id="12" dur="1000"/>
                                        <p:tgtEl>
                                          <p:spTgt spid="4098">
                                            <p:txEl>
                                              <p:pRg st="4" end="4"/>
                                            </p:txEl>
                                          </p:spTgt>
                                        </p:tgtEl>
                                      </p:cBhvr>
                                    </p:animEffect>
                                    <p:anim calcmode="lin" valueType="num">
                                      <p:cBhvr>
                                        <p:cTn id="13" dur="1000" fill="hold"/>
                                        <p:tgtEl>
                                          <p:spTgt spid="4098">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4098">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98">
                                            <p:txEl>
                                              <p:pRg st="5" end="5"/>
                                            </p:txEl>
                                          </p:spTgt>
                                        </p:tgtEl>
                                        <p:attrNameLst>
                                          <p:attrName>style.visibility</p:attrName>
                                        </p:attrNameLst>
                                      </p:cBhvr>
                                      <p:to>
                                        <p:strVal val="visible"/>
                                      </p:to>
                                    </p:set>
                                    <p:animEffect transition="in" filter="fade">
                                      <p:cBhvr>
                                        <p:cTn id="17" dur="1000"/>
                                        <p:tgtEl>
                                          <p:spTgt spid="4098">
                                            <p:txEl>
                                              <p:pRg st="5" end="5"/>
                                            </p:txEl>
                                          </p:spTgt>
                                        </p:tgtEl>
                                      </p:cBhvr>
                                    </p:animEffect>
                                    <p:anim calcmode="lin" valueType="num">
                                      <p:cBhvr>
                                        <p:cTn id="18" dur="1000" fill="hold"/>
                                        <p:tgtEl>
                                          <p:spTgt spid="4098">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409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098">
                                            <p:txEl>
                                              <p:pRg st="0" end="0"/>
                                            </p:txEl>
                                          </p:spTgt>
                                        </p:tgtEl>
                                        <p:attrNameLst>
                                          <p:attrName>style.visibility</p:attrName>
                                        </p:attrNameLst>
                                      </p:cBhvr>
                                      <p:to>
                                        <p:strVal val="visible"/>
                                      </p:to>
                                    </p:set>
                                    <p:animEffect transition="in" filter="fade">
                                      <p:cBhvr>
                                        <p:cTn id="24" dur="1000"/>
                                        <p:tgtEl>
                                          <p:spTgt spid="4098">
                                            <p:txEl>
                                              <p:pRg st="0" end="0"/>
                                            </p:txEl>
                                          </p:spTgt>
                                        </p:tgtEl>
                                      </p:cBhvr>
                                    </p:animEffect>
                                    <p:anim calcmode="lin" valueType="num">
                                      <p:cBhvr>
                                        <p:cTn id="25" dur="1000" fill="hold"/>
                                        <p:tgtEl>
                                          <p:spTgt spid="409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4098">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098">
                                            <p:txEl>
                                              <p:pRg st="1" end="1"/>
                                            </p:txEl>
                                          </p:spTgt>
                                        </p:tgtEl>
                                        <p:attrNameLst>
                                          <p:attrName>style.visibility</p:attrName>
                                        </p:attrNameLst>
                                      </p:cBhvr>
                                      <p:to>
                                        <p:strVal val="visible"/>
                                      </p:to>
                                    </p:set>
                                    <p:animEffect transition="in" filter="fade">
                                      <p:cBhvr>
                                        <p:cTn id="29" dur="1000"/>
                                        <p:tgtEl>
                                          <p:spTgt spid="4098">
                                            <p:txEl>
                                              <p:pRg st="1" end="1"/>
                                            </p:txEl>
                                          </p:spTgt>
                                        </p:tgtEl>
                                      </p:cBhvr>
                                    </p:animEffect>
                                    <p:anim calcmode="lin" valueType="num">
                                      <p:cBhvr>
                                        <p:cTn id="30" dur="1000" fill="hold"/>
                                        <p:tgtEl>
                                          <p:spTgt spid="4098">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409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098">
                                            <p:txEl>
                                              <p:pRg st="7" end="7"/>
                                            </p:txEl>
                                          </p:spTgt>
                                        </p:tgtEl>
                                        <p:attrNameLst>
                                          <p:attrName>style.visibility</p:attrName>
                                        </p:attrNameLst>
                                      </p:cBhvr>
                                      <p:to>
                                        <p:strVal val="visible"/>
                                      </p:to>
                                    </p:set>
                                    <p:animEffect transition="in" filter="fade">
                                      <p:cBhvr>
                                        <p:cTn id="36" dur="1000"/>
                                        <p:tgtEl>
                                          <p:spTgt spid="4098">
                                            <p:txEl>
                                              <p:pRg st="7" end="7"/>
                                            </p:txEl>
                                          </p:spTgt>
                                        </p:tgtEl>
                                      </p:cBhvr>
                                    </p:animEffect>
                                    <p:anim calcmode="lin" valueType="num">
                                      <p:cBhvr>
                                        <p:cTn id="37" dur="1000" fill="hold"/>
                                        <p:tgtEl>
                                          <p:spTgt spid="4098">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409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098">
                                            <p:txEl>
                                              <p:pRg st="9" end="9"/>
                                            </p:txEl>
                                          </p:spTgt>
                                        </p:tgtEl>
                                        <p:attrNameLst>
                                          <p:attrName>style.visibility</p:attrName>
                                        </p:attrNameLst>
                                      </p:cBhvr>
                                      <p:to>
                                        <p:strVal val="visible"/>
                                      </p:to>
                                    </p:set>
                                    <p:anim calcmode="lin" valueType="num">
                                      <p:cBhvr additive="base">
                                        <p:cTn id="43" dur="500" fill="hold"/>
                                        <p:tgtEl>
                                          <p:spTgt spid="4098">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09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098">
                                            <p:txEl>
                                              <p:pRg st="11" end="11"/>
                                            </p:txEl>
                                          </p:spTgt>
                                        </p:tgtEl>
                                        <p:attrNameLst>
                                          <p:attrName>style.visibility</p:attrName>
                                        </p:attrNameLst>
                                      </p:cBhvr>
                                      <p:to>
                                        <p:strVal val="visible"/>
                                      </p:to>
                                    </p:set>
                                    <p:anim calcmode="lin" valueType="num">
                                      <p:cBhvr additive="base">
                                        <p:cTn id="49" dur="500" fill="hold"/>
                                        <p:tgtEl>
                                          <p:spTgt spid="4098">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098">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62000" y="533400"/>
            <a:ext cx="8229600" cy="6155531"/>
          </a:xfrm>
          <a:prstGeom prst="rect">
            <a:avLst/>
          </a:prstGeom>
          <a:ln>
            <a:solidFill>
              <a:srgbClr val="0070C0"/>
            </a:solidFill>
          </a:ln>
        </p:spPr>
        <p:txBody>
          <a:bodyPr wrap="square">
            <a:spAutoFit/>
          </a:bodyPr>
          <a:lstStyle/>
          <a:p>
            <a:pPr>
              <a:buFontTx/>
              <a:buAutoNum type="arabicPlain" startAt="1975"/>
            </a:pPr>
            <a:r>
              <a:rPr lang="zh-TW" altLang="en-US" sz="20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   國際婦女年   第一屆世界婦女會議  墨西哥市</a:t>
            </a:r>
          </a:p>
          <a:p>
            <a:r>
              <a:rPr lang="zh-TW" altLang="en-US" sz="20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　             </a:t>
            </a:r>
            <a:r>
              <a:rPr lang="en-US" altLang="zh-TW" sz="20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women’s policy machinery, </a:t>
            </a:r>
            <a:r>
              <a:rPr lang="zh-TW" altLang="en-US" sz="20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起草</a:t>
            </a:r>
            <a:r>
              <a:rPr lang="zh-TW" altLang="en-US" sz="2000" b="1" dirty="0">
                <a:solidFill>
                  <a:srgbClr val="C00000"/>
                </a:solidFill>
                <a:latin typeface="Times New Roman" panose="02020603050405020304" pitchFamily="18" charset="0"/>
                <a:ea typeface="華康楷書體W5" panose="03000509000000000000" pitchFamily="65" charset="-120"/>
                <a:cs typeface="Times New Roman" panose="02020603050405020304" pitchFamily="18" charset="0"/>
              </a:rPr>
              <a:t>消歧公約</a:t>
            </a:r>
            <a:endParaRPr lang="en-US" altLang="zh-TW" sz="2000" b="1" dirty="0">
              <a:solidFill>
                <a:srgbClr val="C00000"/>
              </a:solidFill>
              <a:latin typeface="Times New Roman" panose="02020603050405020304" pitchFamily="18" charset="0"/>
              <a:ea typeface="華康楷書體W5" panose="03000509000000000000" pitchFamily="65" charset="-120"/>
              <a:cs typeface="Times New Roman" panose="02020603050405020304" pitchFamily="18" charset="0"/>
            </a:endParaRPr>
          </a:p>
          <a:p>
            <a:endParaRPr lang="en-US" altLang="zh-TW"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endParaRPr>
          </a:p>
          <a:p>
            <a:r>
              <a:rPr lang="en-US" altLang="zh-TW"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1976-85</a:t>
            </a:r>
            <a:r>
              <a:rPr lang="zh-TW" altLang="en-US"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  婦女十年   </a:t>
            </a:r>
            <a:endParaRPr lang="en-US" altLang="zh-TW"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endParaRPr>
          </a:p>
          <a:p>
            <a:endParaRPr lang="en-US" altLang="zh-TW"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endParaRPr>
          </a:p>
          <a:p>
            <a:pPr marL="514350" indent="-514350">
              <a:buAutoNum type="arabicPlain" startAt="1979"/>
            </a:pPr>
            <a:r>
              <a:rPr lang="zh-TW" altLang="en-US"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  </a:t>
            </a:r>
            <a:r>
              <a:rPr lang="zh-TW" altLang="en-US" sz="2000" b="1" dirty="0">
                <a:solidFill>
                  <a:srgbClr val="C00000"/>
                </a:solidFill>
                <a:latin typeface="華康楷書體W5" panose="03000509000000000000" pitchFamily="65" charset="-120"/>
                <a:ea typeface="華康楷書體W5" panose="03000509000000000000" pitchFamily="65" charset="-120"/>
                <a:cs typeface="Times New Roman" pitchFamily="18" charset="0"/>
              </a:rPr>
              <a:t>消歧公約  </a:t>
            </a:r>
            <a:r>
              <a:rPr lang="en-US" altLang="zh-TW" sz="1600" b="1" dirty="0">
                <a:solidFill>
                  <a:srgbClr val="C00000"/>
                </a:solidFill>
                <a:latin typeface="華康楷書體W5" panose="03000509000000000000" pitchFamily="65" charset="-120"/>
                <a:ea typeface="華康楷書體W5" panose="03000509000000000000" pitchFamily="65" charset="-120"/>
                <a:cs typeface="Times New Roman" pitchFamily="18" charset="0"/>
              </a:rPr>
              <a:t>(</a:t>
            </a:r>
            <a:r>
              <a:rPr lang="en-US" altLang="zh-TW" sz="1600" dirty="0">
                <a:solidFill>
                  <a:srgbClr val="C00000"/>
                </a:solidFill>
              </a:rPr>
              <a:t>The Convention on the Elimination of all Forms of Discrimination</a:t>
            </a:r>
          </a:p>
          <a:p>
            <a:r>
              <a:rPr lang="zh-TW" altLang="en-US" sz="1600" dirty="0">
                <a:solidFill>
                  <a:srgbClr val="C00000"/>
                </a:solidFill>
              </a:rPr>
              <a:t>　　　　　　　　　</a:t>
            </a:r>
            <a:r>
              <a:rPr lang="en-US" altLang="zh-TW" sz="1600" dirty="0">
                <a:solidFill>
                  <a:srgbClr val="C00000"/>
                </a:solidFill>
              </a:rPr>
              <a:t> </a:t>
            </a:r>
            <a:r>
              <a:rPr lang="zh-TW" altLang="en-US" sz="1600" dirty="0">
                <a:solidFill>
                  <a:srgbClr val="C00000"/>
                </a:solidFill>
              </a:rPr>
              <a:t>　</a:t>
            </a:r>
            <a:r>
              <a:rPr lang="en-US" altLang="zh-TW" sz="1600" dirty="0">
                <a:solidFill>
                  <a:srgbClr val="C00000"/>
                </a:solidFill>
              </a:rPr>
              <a:t>Against Women, CEDAW,  </a:t>
            </a:r>
            <a:r>
              <a:rPr lang="zh-TW" altLang="en-US" sz="1600" b="1" dirty="0">
                <a:solidFill>
                  <a:srgbClr val="C00000"/>
                </a:solidFill>
              </a:rPr>
              <a:t>西豆</a:t>
            </a:r>
            <a:r>
              <a:rPr lang="zh-TW" altLang="en-US" sz="1600" dirty="0">
                <a:solidFill>
                  <a:srgbClr val="C00000"/>
                </a:solidFill>
              </a:rPr>
              <a:t>）台</a:t>
            </a:r>
            <a:r>
              <a:rPr lang="en-US" altLang="zh-TW" sz="1600" dirty="0">
                <a:solidFill>
                  <a:srgbClr val="C00000"/>
                </a:solidFill>
              </a:rPr>
              <a:t>2012</a:t>
            </a:r>
            <a:r>
              <a:rPr lang="zh-TW" altLang="en-US" sz="1600" b="1" dirty="0">
                <a:solidFill>
                  <a:srgbClr val="C00000"/>
                </a:solidFill>
                <a:latin typeface="華康楷書體W5" panose="03000509000000000000" pitchFamily="65" charset="-120"/>
                <a:ea typeface="華康楷書體W5" panose="03000509000000000000" pitchFamily="65" charset="-120"/>
                <a:cs typeface="Times New Roman" pitchFamily="18" charset="0"/>
              </a:rPr>
              <a:t> </a:t>
            </a:r>
            <a:endParaRPr lang="en-US" altLang="zh-TW" sz="1600" b="1" dirty="0">
              <a:solidFill>
                <a:srgbClr val="C00000"/>
              </a:solidFill>
              <a:latin typeface="華康楷書體W5" panose="03000509000000000000" pitchFamily="65" charset="-120"/>
              <a:ea typeface="華康楷書體W5" panose="03000509000000000000" pitchFamily="65" charset="-120"/>
              <a:cs typeface="Times New Roman" pitchFamily="18" charset="0"/>
            </a:endParaRPr>
          </a:p>
          <a:p>
            <a:r>
              <a:rPr lang="en-US" altLang="zh-TW"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1980</a:t>
            </a:r>
            <a:r>
              <a:rPr lang="zh-TW" altLang="en-US"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　</a:t>
            </a:r>
            <a:r>
              <a:rPr lang="zh-TW" altLang="en-US" sz="20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第二屆</a:t>
            </a:r>
            <a:r>
              <a:rPr lang="zh-TW" altLang="en-US"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世界婦女會議  哥本哈根</a:t>
            </a:r>
          </a:p>
          <a:p>
            <a:r>
              <a:rPr lang="zh-TW" altLang="en-US"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 </a:t>
            </a:r>
          </a:p>
          <a:p>
            <a:r>
              <a:rPr lang="en-US" altLang="zh-TW"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1985</a:t>
            </a:r>
            <a:r>
              <a:rPr lang="zh-TW" altLang="en-US"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　</a:t>
            </a:r>
            <a:r>
              <a:rPr lang="zh-TW" altLang="en-US" sz="20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第三屆</a:t>
            </a:r>
            <a:r>
              <a:rPr lang="zh-TW" altLang="en-US"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世界婦女會議  奈羅比</a:t>
            </a:r>
          </a:p>
          <a:p>
            <a:r>
              <a:rPr lang="zh-TW" altLang="en-US"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               檢討婦女十年成果  </a:t>
            </a:r>
            <a:r>
              <a:rPr lang="en-US" altLang="zh-TW"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   </a:t>
            </a:r>
          </a:p>
          <a:p>
            <a:endParaRPr lang="en-US" altLang="zh-TW"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endParaRPr>
          </a:p>
          <a:p>
            <a:pPr>
              <a:buFontTx/>
              <a:buAutoNum type="arabicPlain" startAt="1993"/>
            </a:pPr>
            <a:r>
              <a:rPr lang="en-US" altLang="zh-TW"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  </a:t>
            </a:r>
            <a:r>
              <a:rPr lang="zh-TW" altLang="en-US"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消除對婦女暴力宣言</a:t>
            </a:r>
            <a:endParaRPr lang="en-US" altLang="zh-TW"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endParaRPr>
          </a:p>
          <a:p>
            <a:pPr>
              <a:buFontTx/>
              <a:buAutoNum type="arabicPlain" startAt="1993"/>
            </a:pPr>
            <a:endParaRPr lang="en-US" altLang="zh-TW"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endParaRPr>
          </a:p>
          <a:p>
            <a:pPr>
              <a:buFontTx/>
              <a:buAutoNum type="arabicPlain" startAt="1995"/>
            </a:pPr>
            <a:r>
              <a:rPr lang="zh-TW" altLang="en-US" sz="20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    第四屆</a:t>
            </a:r>
            <a:r>
              <a:rPr lang="zh-TW" altLang="en-US"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世界婦女會議  </a:t>
            </a:r>
            <a:endParaRPr lang="en-US" altLang="zh-TW"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endParaRPr>
          </a:p>
          <a:p>
            <a:r>
              <a:rPr lang="zh-TW" altLang="en-US"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        </a:t>
            </a:r>
            <a:r>
              <a:rPr lang="zh-TW" altLang="en-US"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北京宣言暨行動綱領  </a:t>
            </a:r>
            <a:r>
              <a:rPr lang="zh-TW" altLang="en-US" b="1" dirty="0">
                <a:solidFill>
                  <a:srgbClr val="C00000"/>
                </a:solidFill>
                <a:latin typeface="華康楷書體W5" panose="03000509000000000000" pitchFamily="65" charset="-120"/>
                <a:ea typeface="華康楷書體W5" panose="03000509000000000000" pitchFamily="65" charset="-120"/>
                <a:cs typeface="Times New Roman" pitchFamily="18" charset="0"/>
              </a:rPr>
              <a:t>性別主流化 </a:t>
            </a:r>
            <a:r>
              <a:rPr lang="en-US" altLang="zh-TW" b="1" dirty="0">
                <a:solidFill>
                  <a:srgbClr val="C00000"/>
                </a:solidFill>
                <a:latin typeface="華康楷書體W5" panose="03000509000000000000" pitchFamily="65" charset="-120"/>
                <a:ea typeface="華康楷書體W5" panose="03000509000000000000" pitchFamily="65" charset="-120"/>
                <a:cs typeface="Times New Roman" pitchFamily="18" charset="0"/>
              </a:rPr>
              <a:t>(</a:t>
            </a:r>
            <a:r>
              <a:rPr lang="en-US" altLang="zh-TW" dirty="0">
                <a:solidFill>
                  <a:srgbClr val="C00000"/>
                </a:solidFill>
              </a:rPr>
              <a:t>Gender Mainstreaming</a:t>
            </a:r>
            <a:r>
              <a:rPr lang="zh-TW" altLang="en-US" dirty="0">
                <a:solidFill>
                  <a:srgbClr val="C00000"/>
                </a:solidFill>
              </a:rPr>
              <a:t>）台</a:t>
            </a:r>
            <a:r>
              <a:rPr lang="en-US" altLang="zh-TW" dirty="0">
                <a:solidFill>
                  <a:srgbClr val="C00000"/>
                </a:solidFill>
              </a:rPr>
              <a:t>2003</a:t>
            </a:r>
            <a:r>
              <a:rPr lang="zh-TW" altLang="en-US" b="1" dirty="0">
                <a:solidFill>
                  <a:srgbClr val="C00000"/>
                </a:solidFill>
                <a:latin typeface="華康楷書體W5" panose="03000509000000000000" pitchFamily="65" charset="-120"/>
                <a:ea typeface="華康楷書體W5" panose="03000509000000000000" pitchFamily="65" charset="-120"/>
                <a:cs typeface="Times New Roman" pitchFamily="18" charset="0"/>
              </a:rPr>
              <a:t> </a:t>
            </a:r>
            <a:endParaRPr lang="en-US" altLang="zh-TW" b="1" dirty="0">
              <a:solidFill>
                <a:srgbClr val="C00000"/>
              </a:solidFill>
              <a:latin typeface="華康楷書體W5" panose="03000509000000000000" pitchFamily="65" charset="-120"/>
              <a:ea typeface="華康楷書體W5" panose="03000509000000000000" pitchFamily="65" charset="-120"/>
              <a:cs typeface="Times New Roman" pitchFamily="18" charset="0"/>
            </a:endParaRPr>
          </a:p>
          <a:p>
            <a:endParaRPr lang="en-US" altLang="zh-TW"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endParaRPr>
          </a:p>
          <a:p>
            <a:r>
              <a:rPr lang="en-US" altLang="zh-TW"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2011</a:t>
            </a:r>
            <a:r>
              <a:rPr lang="zh-TW" altLang="en-US"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   </a:t>
            </a:r>
            <a:r>
              <a:rPr lang="en-US" altLang="zh-TW"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UN Women</a:t>
            </a:r>
            <a:r>
              <a:rPr lang="zh-TW" altLang="en-US"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  </a:t>
            </a:r>
            <a:endParaRPr lang="en-US" altLang="zh-TW"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endParaRPr>
          </a:p>
          <a:p>
            <a:pPr>
              <a:buFontTx/>
              <a:buAutoNum type="arabicPlain" startAt="1993"/>
            </a:pPr>
            <a:endParaRPr lang="zh-TW" altLang="en-US"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endParaRPr>
          </a:p>
          <a:p>
            <a:r>
              <a:rPr lang="en-US" altLang="zh-TW" sz="2000" b="1"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                                </a:t>
            </a:r>
            <a:r>
              <a:rPr lang="zh-TW" altLang="en-US" sz="2000" dirty="0">
                <a:solidFill>
                  <a:srgbClr val="C00000"/>
                </a:solidFill>
                <a:latin typeface="華康楷書體W5" panose="03000509000000000000" pitchFamily="65" charset="-120"/>
                <a:ea typeface="華康楷書體W5" panose="03000509000000000000" pitchFamily="65" charset="-120"/>
                <a:cs typeface="Times New Roman" pitchFamily="18" charset="0"/>
              </a:rPr>
              <a:t>台灣</a:t>
            </a:r>
            <a:r>
              <a:rPr lang="en-US" altLang="zh-TW" sz="2000" dirty="0">
                <a:solidFill>
                  <a:srgbClr val="C00000"/>
                </a:solidFill>
                <a:latin typeface="華康楷書體W5" panose="03000509000000000000" pitchFamily="65" charset="-120"/>
                <a:ea typeface="華康楷書體W5" panose="03000509000000000000" pitchFamily="65" charset="-120"/>
                <a:cs typeface="Times New Roman" pitchFamily="18" charset="0"/>
              </a:rPr>
              <a:t>2010</a:t>
            </a:r>
            <a:r>
              <a:rPr lang="zh-TW" altLang="en-US" sz="2000" dirty="0">
                <a:solidFill>
                  <a:srgbClr val="C00000"/>
                </a:solidFill>
                <a:latin typeface="華康楷書體W5" panose="03000509000000000000" pitchFamily="65" charset="-120"/>
                <a:ea typeface="華康楷書體W5" panose="03000509000000000000" pitchFamily="65" charset="-120"/>
                <a:cs typeface="Times New Roman" pitchFamily="18" charset="0"/>
              </a:rPr>
              <a:t>：性別平等政策綱領</a:t>
            </a:r>
            <a:r>
              <a:rPr lang="en-US" altLang="zh-TW" sz="2000" dirty="0">
                <a:solidFill>
                  <a:srgbClr val="C00000"/>
                </a:solidFill>
                <a:latin typeface="華康楷書體W5" panose="03000509000000000000" pitchFamily="65" charset="-120"/>
                <a:ea typeface="華康楷書體W5" panose="03000509000000000000" pitchFamily="65" charset="-120"/>
                <a:cs typeface="Times New Roman" pitchFamily="18" charset="0"/>
              </a:rPr>
              <a:t> </a:t>
            </a:r>
            <a:r>
              <a:rPr lang="en-US" altLang="zh-TW" sz="2000" dirty="0">
                <a:solidFill>
                  <a:schemeClr val="accent6">
                    <a:lumMod val="50000"/>
                  </a:schemeClr>
                </a:solidFill>
                <a:latin typeface="華康楷書體W5" panose="03000509000000000000" pitchFamily="65" charset="-120"/>
                <a:ea typeface="華康楷書體W5" panose="03000509000000000000" pitchFamily="65" charset="-120"/>
                <a:cs typeface="Times New Roman" pitchFamily="18" charset="0"/>
              </a:rPr>
              <a:t>   </a:t>
            </a:r>
          </a:p>
        </p:txBody>
      </p:sp>
      <p:pic>
        <p:nvPicPr>
          <p:cNvPr id="3" name="圖片 2"/>
          <p:cNvPicPr>
            <a:picLocks noChangeAspect="1"/>
          </p:cNvPicPr>
          <p:nvPr/>
        </p:nvPicPr>
        <p:blipFill>
          <a:blip r:embed="rId3"/>
          <a:stretch>
            <a:fillRect/>
          </a:stretch>
        </p:blipFill>
        <p:spPr>
          <a:xfrm>
            <a:off x="3048000" y="5715000"/>
            <a:ext cx="1276350" cy="502697"/>
          </a:xfrm>
          <a:prstGeom prst="rect">
            <a:avLst/>
          </a:prstGeom>
        </p:spPr>
      </p:pic>
    </p:spTree>
    <p:extLst>
      <p:ext uri="{BB962C8B-B14F-4D97-AF65-F5344CB8AC3E}">
        <p14:creationId xmlns:p14="http://schemas.microsoft.com/office/powerpoint/2010/main" val="2088533768"/>
      </p:ext>
    </p:extLst>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7" end="1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1000" y="381000"/>
            <a:ext cx="8610600" cy="5324535"/>
          </a:xfrm>
          <a:prstGeom prst="rect">
            <a:avLst/>
          </a:prstGeom>
          <a:ln>
            <a:solidFill>
              <a:srgbClr val="0070C0"/>
            </a:solidFill>
          </a:ln>
        </p:spPr>
        <p:txBody>
          <a:bodyPr wrap="square">
            <a:spAutoFit/>
          </a:bodyPr>
          <a:lstStyle/>
          <a:p>
            <a:r>
              <a:rPr lang="en-US" altLang="zh-TW" sz="2800" b="1" dirty="0"/>
              <a:t>Committee for the Study of the Legal Status of Women</a:t>
            </a:r>
            <a:r>
              <a:rPr lang="zh-TW" altLang="en-US" sz="2800" b="1" dirty="0"/>
              <a:t> </a:t>
            </a:r>
            <a:r>
              <a:rPr lang="en-US" altLang="zh-TW" sz="2800" dirty="0"/>
              <a:t>1935</a:t>
            </a:r>
            <a:r>
              <a:rPr lang="zh-TW" altLang="en-US" sz="2800" b="1" dirty="0"/>
              <a:t>    </a:t>
            </a:r>
            <a:r>
              <a:rPr lang="zh-TW" altLang="en-US" sz="2400" b="1" dirty="0"/>
              <a:t>國際聯盟研究婦女法律地位委員會</a:t>
            </a:r>
            <a:endParaRPr lang="en-US" altLang="zh-TW" sz="2400" b="1" dirty="0"/>
          </a:p>
          <a:p>
            <a:endParaRPr lang="en-US" altLang="zh-TW" sz="3200" b="1" dirty="0"/>
          </a:p>
          <a:p>
            <a:r>
              <a:rPr lang="en-US" altLang="zh-TW" sz="2800" dirty="0"/>
              <a:t>The League of Nations Assembly decided to conduct a study of women's legal status "around the world" as a response to pressure by women's organizations pressing for an international treaty of women's equal rights....the terms of the Equal Rights Treaty should be examined in relation to existing political, civil and economic status of women under the laws of countries around the world.</a:t>
            </a:r>
          </a:p>
          <a:p>
            <a:endParaRPr lang="en-US" altLang="zh-TW" sz="2800" dirty="0"/>
          </a:p>
          <a:p>
            <a:r>
              <a:rPr lang="zh-TW" altLang="en-US" sz="2400" b="1" dirty="0">
                <a:solidFill>
                  <a:srgbClr val="0070C0"/>
                </a:solidFill>
              </a:rPr>
              <a:t>目的：締結婦女平權的國際公約</a:t>
            </a:r>
            <a:endParaRPr lang="en-US" altLang="zh-TW" sz="2400" b="1" dirty="0">
              <a:solidFill>
                <a:srgbClr val="0070C0"/>
              </a:solidFill>
            </a:endParaRPr>
          </a:p>
        </p:txBody>
      </p:sp>
    </p:spTree>
    <p:extLst>
      <p:ext uri="{BB962C8B-B14F-4D97-AF65-F5344CB8AC3E}">
        <p14:creationId xmlns:p14="http://schemas.microsoft.com/office/powerpoint/2010/main" val="4172587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50774"/>
            <a:ext cx="3429000" cy="461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4724400" y="838200"/>
            <a:ext cx="4419600" cy="6924675"/>
          </a:xfrm>
          <a:prstGeom prst="rect">
            <a:avLst/>
          </a:prstGeom>
        </p:spPr>
        <p:txBody>
          <a:bodyPr>
            <a:spAutoFit/>
          </a:bodyPr>
          <a:lstStyle/>
          <a:p>
            <a:pPr>
              <a:defRPr/>
            </a:pPr>
            <a:r>
              <a:rPr lang="en-US" altLang="zh-TW" sz="2400" b="1" dirty="0">
                <a:solidFill>
                  <a:srgbClr val="000080"/>
                </a:solidFill>
                <a:latin typeface="Arial" panose="020B0604020202020204" pitchFamily="34" charset="0"/>
                <a:ea typeface="新細明體" panose="02020500000000000000" pitchFamily="18" charset="-120"/>
                <a:hlinkClick r:id="" action="ppaction://noaction"/>
              </a:rPr>
              <a:t>The Principles of CEDAW</a:t>
            </a:r>
          </a:p>
          <a:p>
            <a:pPr>
              <a:defRPr/>
            </a:pPr>
            <a:endParaRPr lang="en-US" altLang="zh-TW" sz="2400" b="1" dirty="0">
              <a:solidFill>
                <a:srgbClr val="000080"/>
              </a:solidFill>
              <a:latin typeface="Arial" panose="020B0604020202020204" pitchFamily="34" charset="0"/>
              <a:ea typeface="新細明體" panose="02020500000000000000" pitchFamily="18" charset="-120"/>
              <a:hlinkClick r:id="" action="ppaction://noaction"/>
            </a:endParaRPr>
          </a:p>
          <a:p>
            <a:pPr>
              <a:buFont typeface="Arial" panose="020B0604020202020204" pitchFamily="34" charset="0"/>
              <a:buChar char="•"/>
              <a:defRPr/>
            </a:pPr>
            <a:r>
              <a:rPr lang="en-US" altLang="zh-TW" sz="2400" b="1" dirty="0">
                <a:solidFill>
                  <a:srgbClr val="000080"/>
                </a:solidFill>
                <a:latin typeface="Arial" panose="020B0604020202020204" pitchFamily="34" charset="0"/>
                <a:ea typeface="新細明體" panose="02020500000000000000" pitchFamily="18" charset="-120"/>
                <a:hlinkClick r:id="" action="ppaction://noaction"/>
              </a:rPr>
              <a:t>The Principle of Non-Discrimination</a:t>
            </a:r>
            <a:endParaRPr lang="en-US" altLang="zh-TW" sz="2400" b="1" dirty="0">
              <a:solidFill>
                <a:srgbClr val="333333"/>
              </a:solidFill>
              <a:latin typeface="Arial" panose="020B0604020202020204" pitchFamily="34" charset="0"/>
              <a:ea typeface="新細明體" panose="02020500000000000000" pitchFamily="18" charset="-120"/>
            </a:endParaRPr>
          </a:p>
          <a:p>
            <a:pPr>
              <a:buFont typeface="Arial" panose="020B0604020202020204" pitchFamily="34" charset="0"/>
              <a:buChar char="•"/>
              <a:defRPr/>
            </a:pPr>
            <a:r>
              <a:rPr lang="en-US" altLang="zh-TW" sz="2400" b="1" dirty="0">
                <a:solidFill>
                  <a:srgbClr val="000080"/>
                </a:solidFill>
                <a:latin typeface="Arial" panose="020B0604020202020204" pitchFamily="34" charset="0"/>
                <a:ea typeface="新細明體" panose="02020500000000000000" pitchFamily="18" charset="-120"/>
                <a:hlinkClick r:id="rId4"/>
              </a:rPr>
              <a:t>The Principle of Equality</a:t>
            </a:r>
            <a:endParaRPr lang="en-US" altLang="zh-TW" sz="2400" b="1" dirty="0">
              <a:solidFill>
                <a:srgbClr val="333333"/>
              </a:solidFill>
              <a:latin typeface="Arial" panose="020B0604020202020204" pitchFamily="34" charset="0"/>
              <a:ea typeface="新細明體" panose="02020500000000000000" pitchFamily="18" charset="-120"/>
            </a:endParaRPr>
          </a:p>
          <a:p>
            <a:pPr>
              <a:buFont typeface="Arial" panose="020B0604020202020204" pitchFamily="34" charset="0"/>
              <a:buChar char="•"/>
              <a:defRPr/>
            </a:pPr>
            <a:r>
              <a:rPr lang="en-US" altLang="zh-TW" sz="2400" b="1" dirty="0">
                <a:solidFill>
                  <a:srgbClr val="000080"/>
                </a:solidFill>
                <a:latin typeface="Arial" panose="020B0604020202020204" pitchFamily="34" charset="0"/>
                <a:ea typeface="新細明體" panose="02020500000000000000" pitchFamily="18" charset="-120"/>
                <a:hlinkClick r:id="rId5"/>
              </a:rPr>
              <a:t>The Principle of State Obligation</a:t>
            </a:r>
            <a:endParaRPr lang="en-US" altLang="zh-TW" sz="2400" b="1" dirty="0">
              <a:solidFill>
                <a:srgbClr val="000080"/>
              </a:solidFill>
              <a:latin typeface="Arial" panose="020B0604020202020204" pitchFamily="34" charset="0"/>
              <a:ea typeface="新細明體" panose="02020500000000000000" pitchFamily="18" charset="-120"/>
            </a:endParaRPr>
          </a:p>
          <a:p>
            <a:pPr>
              <a:buFont typeface="Arial" panose="020B0604020202020204" pitchFamily="34" charset="0"/>
              <a:buChar char="•"/>
              <a:defRPr/>
            </a:pPr>
            <a:endParaRPr lang="en-US" altLang="zh-TW" sz="2400" b="1" dirty="0">
              <a:solidFill>
                <a:schemeClr val="accent1">
                  <a:lumMod val="50000"/>
                </a:schemeClr>
              </a:solidFill>
              <a:latin typeface="Arial" panose="020B0604020202020204" pitchFamily="34" charset="0"/>
              <a:ea typeface="新細明體" panose="02020500000000000000" pitchFamily="18" charset="-120"/>
            </a:endParaRPr>
          </a:p>
          <a:p>
            <a:pPr>
              <a:buFont typeface="Arial" panose="020B0604020202020204" pitchFamily="34" charset="0"/>
              <a:buChar char="•"/>
              <a:defRPr/>
            </a:pPr>
            <a:r>
              <a:rPr lang="en-US" altLang="zh-TW" sz="2400" b="1" dirty="0">
                <a:solidFill>
                  <a:schemeClr val="accent1">
                    <a:lumMod val="50000"/>
                  </a:schemeClr>
                </a:solidFill>
                <a:latin typeface="Arial" panose="020B0604020202020204" pitchFamily="34" charset="0"/>
                <a:ea typeface="新細明體" panose="02020500000000000000" pitchFamily="18" charset="-120"/>
              </a:rPr>
              <a:t>CEDAW</a:t>
            </a:r>
            <a:r>
              <a:rPr lang="zh-TW" altLang="en-US" sz="2400" b="1" dirty="0">
                <a:solidFill>
                  <a:srgbClr val="000080"/>
                </a:solidFill>
                <a:latin typeface="標楷體" panose="03000509000000000000" pitchFamily="65" charset="-120"/>
                <a:ea typeface="標楷體" panose="03000509000000000000" pitchFamily="65" charset="-120"/>
              </a:rPr>
              <a:t>公約主要精神</a:t>
            </a:r>
            <a:endParaRPr lang="en-US" altLang="zh-TW" sz="2400" b="1" dirty="0">
              <a:solidFill>
                <a:srgbClr val="000080"/>
              </a:solidFill>
              <a:latin typeface="標楷體" panose="03000509000000000000" pitchFamily="65" charset="-120"/>
              <a:ea typeface="標楷體" panose="03000509000000000000" pitchFamily="65" charset="-120"/>
            </a:endParaRPr>
          </a:p>
          <a:p>
            <a:pPr>
              <a:buFont typeface="Arial" panose="020B0604020202020204" pitchFamily="34" charset="0"/>
              <a:buChar char="•"/>
              <a:defRPr/>
            </a:pPr>
            <a:endParaRPr lang="en-US" altLang="zh-TW" sz="2400" b="1" dirty="0">
              <a:solidFill>
                <a:srgbClr val="000080"/>
              </a:solidFill>
              <a:latin typeface="標楷體" panose="03000509000000000000" pitchFamily="65" charset="-120"/>
              <a:ea typeface="標楷體" panose="03000509000000000000" pitchFamily="65" charset="-120"/>
            </a:endParaRPr>
          </a:p>
          <a:p>
            <a:pPr>
              <a:buFont typeface="Arial" panose="020B0604020202020204" pitchFamily="34" charset="0"/>
              <a:buChar char="•"/>
              <a:defRPr/>
            </a:pPr>
            <a:r>
              <a:rPr lang="en-US" altLang="zh-TW" sz="2400" b="1" dirty="0">
                <a:solidFill>
                  <a:srgbClr val="000080"/>
                </a:solidFill>
                <a:latin typeface="Times New Roman" panose="02020603050405020304" pitchFamily="18" charset="0"/>
                <a:ea typeface="新細明體" panose="02020500000000000000" pitchFamily="18" charset="-120"/>
                <a:cs typeface="Times New Roman" panose="02020603050405020304" pitchFamily="18" charset="0"/>
              </a:rPr>
              <a:t>1</a:t>
            </a:r>
            <a:r>
              <a:rPr lang="en-US" altLang="zh-TW" sz="2400" b="1" dirty="0">
                <a:solidFill>
                  <a:srgbClr val="000080"/>
                </a:solidFill>
                <a:latin typeface="標楷體" panose="03000509000000000000" pitchFamily="65" charset="-120"/>
                <a:ea typeface="標楷體" panose="03000509000000000000" pitchFamily="65" charset="-120"/>
                <a:cs typeface="Times New Roman" panose="02020603050405020304" pitchFamily="18" charset="0"/>
              </a:rPr>
              <a:t>. </a:t>
            </a:r>
            <a:r>
              <a:rPr lang="zh-TW" altLang="en-US" sz="2400" b="1" dirty="0">
                <a:solidFill>
                  <a:srgbClr val="000080"/>
                </a:solidFill>
                <a:latin typeface="標楷體" panose="03000509000000000000" pitchFamily="65" charset="-120"/>
                <a:ea typeface="標楷體" panose="03000509000000000000" pitchFamily="65" charset="-120"/>
                <a:cs typeface="Times New Roman" panose="02020603050405020304" pitchFamily="18" charset="0"/>
              </a:rPr>
              <a:t>讓女性享有完整人權</a:t>
            </a:r>
            <a:endParaRPr lang="en-US" altLang="zh-TW" sz="2400" b="1" dirty="0">
              <a:solidFill>
                <a:srgbClr val="000080"/>
              </a:solidFill>
              <a:latin typeface="標楷體" panose="03000509000000000000" pitchFamily="65" charset="-120"/>
              <a:ea typeface="標楷體" panose="03000509000000000000" pitchFamily="65" charset="-120"/>
              <a:cs typeface="Times New Roman" panose="02020603050405020304" pitchFamily="18" charset="0"/>
            </a:endParaRPr>
          </a:p>
          <a:p>
            <a:pPr>
              <a:buFont typeface="Arial" panose="020B0604020202020204" pitchFamily="34" charset="0"/>
              <a:buChar char="•"/>
              <a:defRPr/>
            </a:pPr>
            <a:r>
              <a:rPr lang="en-US" altLang="zh-TW" sz="2400" b="1" dirty="0">
                <a:solidFill>
                  <a:srgbClr val="000080"/>
                </a:solidFill>
                <a:latin typeface="標楷體" panose="03000509000000000000" pitchFamily="65" charset="-120"/>
                <a:ea typeface="標楷體" panose="03000509000000000000" pitchFamily="65" charset="-120"/>
                <a:cs typeface="Times New Roman" panose="02020603050405020304" pitchFamily="18" charset="0"/>
              </a:rPr>
              <a:t>2. </a:t>
            </a:r>
            <a:r>
              <a:rPr lang="zh-TW" altLang="en-US" sz="2400" b="1" dirty="0">
                <a:solidFill>
                  <a:srgbClr val="000080"/>
                </a:solidFill>
                <a:latin typeface="標楷體" panose="03000509000000000000" pitchFamily="65" charset="-120"/>
                <a:ea typeface="標楷體" panose="03000509000000000000" pitchFamily="65" charset="-120"/>
                <a:cs typeface="Times New Roman" panose="02020603050405020304" pitchFamily="18" charset="0"/>
              </a:rPr>
              <a:t>清楚界定歧視女性的定義</a:t>
            </a:r>
            <a:endParaRPr lang="en-US" altLang="zh-TW" sz="2400" b="1" dirty="0">
              <a:solidFill>
                <a:srgbClr val="000080"/>
              </a:solidFill>
              <a:latin typeface="標楷體" panose="03000509000000000000" pitchFamily="65" charset="-120"/>
              <a:ea typeface="標楷體" panose="03000509000000000000" pitchFamily="65" charset="-120"/>
              <a:cs typeface="Times New Roman" panose="02020603050405020304" pitchFamily="18" charset="0"/>
            </a:endParaRPr>
          </a:p>
          <a:p>
            <a:pPr>
              <a:buFont typeface="Arial" panose="020B0604020202020204" pitchFamily="34" charset="0"/>
              <a:buChar char="•"/>
              <a:defRPr/>
            </a:pPr>
            <a:r>
              <a:rPr lang="en-US" altLang="zh-TW" sz="2400" b="1" dirty="0">
                <a:solidFill>
                  <a:srgbClr val="000080"/>
                </a:solidFill>
                <a:latin typeface="標楷體" panose="03000509000000000000" pitchFamily="65" charset="-120"/>
                <a:ea typeface="標楷體" panose="03000509000000000000" pitchFamily="65" charset="-120"/>
                <a:cs typeface="Times New Roman" panose="02020603050405020304" pitchFamily="18" charset="0"/>
              </a:rPr>
              <a:t>3. </a:t>
            </a:r>
            <a:r>
              <a:rPr lang="zh-TW" altLang="en-US" sz="2400" b="1" dirty="0">
                <a:solidFill>
                  <a:srgbClr val="000080"/>
                </a:solidFill>
                <a:latin typeface="標楷體" panose="03000509000000000000" pitchFamily="65" charset="-120"/>
                <a:ea typeface="標楷體" panose="03000509000000000000" pitchFamily="65" charset="-120"/>
                <a:cs typeface="Times New Roman" panose="02020603050405020304" pitchFamily="18" charset="0"/>
              </a:rPr>
              <a:t>政府要承擔消除歧視的責任</a:t>
            </a:r>
            <a:endParaRPr lang="en-US" altLang="zh-TW" sz="2400" b="1" dirty="0">
              <a:solidFill>
                <a:srgbClr val="000080"/>
              </a:solidFill>
              <a:latin typeface="標楷體" panose="03000509000000000000" pitchFamily="65" charset="-120"/>
              <a:ea typeface="標楷體" panose="03000509000000000000" pitchFamily="65" charset="-120"/>
              <a:cs typeface="Times New Roman" panose="02020603050405020304" pitchFamily="18" charset="0"/>
            </a:endParaRPr>
          </a:p>
          <a:p>
            <a:pPr>
              <a:buFont typeface="Arial" panose="020B0604020202020204" pitchFamily="34" charset="0"/>
              <a:buChar char="•"/>
              <a:defRPr/>
            </a:pPr>
            <a:r>
              <a:rPr lang="en-US" altLang="zh-TW" sz="2400" b="1" dirty="0">
                <a:solidFill>
                  <a:srgbClr val="000080"/>
                </a:solidFill>
                <a:latin typeface="標楷體" panose="03000509000000000000" pitchFamily="65" charset="-120"/>
                <a:ea typeface="標楷體" panose="03000509000000000000" pitchFamily="65" charset="-120"/>
                <a:cs typeface="Times New Roman" panose="02020603050405020304" pitchFamily="18" charset="0"/>
              </a:rPr>
              <a:t>4. </a:t>
            </a:r>
            <a:r>
              <a:rPr lang="zh-TW" altLang="en-US" sz="2400" b="1" dirty="0">
                <a:solidFill>
                  <a:srgbClr val="000080"/>
                </a:solidFill>
                <a:latin typeface="標楷體" panose="03000509000000000000" pitchFamily="65" charset="-120"/>
                <a:ea typeface="標楷體" panose="03000509000000000000" pitchFamily="65" charset="-120"/>
                <a:cs typeface="Times New Roman" panose="02020603050405020304" pitchFamily="18" charset="0"/>
              </a:rPr>
              <a:t>鼓勵民間團體參與監督</a:t>
            </a:r>
            <a:endParaRPr lang="en-US" altLang="zh-TW" sz="2400" b="1" dirty="0">
              <a:solidFill>
                <a:srgbClr val="333333"/>
              </a:solidFill>
              <a:latin typeface="標楷體" panose="03000509000000000000" pitchFamily="65" charset="-120"/>
              <a:ea typeface="標楷體" panose="03000509000000000000" pitchFamily="65" charset="-120"/>
              <a:cs typeface="Times New Roman" panose="02020603050405020304" pitchFamily="18" charset="0"/>
            </a:endParaRPr>
          </a:p>
          <a:p>
            <a:pPr>
              <a:defRPr/>
            </a:pPr>
            <a:r>
              <a:rPr lang="en-US" altLang="zh-TW" dirty="0">
                <a:latin typeface="標楷體" panose="03000509000000000000" pitchFamily="65" charset="-120"/>
                <a:ea typeface="標楷體" panose="03000509000000000000" pitchFamily="65" charset="-120"/>
              </a:rPr>
              <a:t/>
            </a:r>
            <a:br>
              <a:rPr lang="en-US" altLang="zh-TW" dirty="0">
                <a:latin typeface="標楷體" panose="03000509000000000000" pitchFamily="65" charset="-120"/>
                <a:ea typeface="標楷體" panose="03000509000000000000" pitchFamily="65" charset="-120"/>
              </a:rPr>
            </a:br>
            <a:endParaRPr lang="zh-TW" altLang="en-US" dirty="0">
              <a:latin typeface="標楷體" panose="03000509000000000000" pitchFamily="65" charset="-120"/>
              <a:ea typeface="標楷體" panose="03000509000000000000" pitchFamily="65" charset="-120"/>
            </a:endParaRPr>
          </a:p>
        </p:txBody>
      </p:sp>
      <p:sp>
        <p:nvSpPr>
          <p:cNvPr id="36868" name="矩形 3"/>
          <p:cNvSpPr>
            <a:spLocks noChangeArrowheads="1"/>
          </p:cNvSpPr>
          <p:nvPr/>
        </p:nvSpPr>
        <p:spPr bwMode="auto">
          <a:xfrm>
            <a:off x="914400" y="6400800"/>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5400">
                <a:solidFill>
                  <a:schemeClr val="tx1"/>
                </a:solidFill>
                <a:latin typeface="Arial" charset="0"/>
                <a:ea typeface="新細明體" charset="-120"/>
              </a:defRPr>
            </a:lvl1pPr>
            <a:lvl2pPr marL="742950" indent="-285750">
              <a:defRPr kumimoji="1" sz="5400">
                <a:solidFill>
                  <a:schemeClr val="tx1"/>
                </a:solidFill>
                <a:latin typeface="Arial" charset="0"/>
                <a:ea typeface="新細明體" charset="-120"/>
              </a:defRPr>
            </a:lvl2pPr>
            <a:lvl3pPr marL="1143000" indent="-228600">
              <a:defRPr kumimoji="1" sz="5400">
                <a:solidFill>
                  <a:schemeClr val="tx1"/>
                </a:solidFill>
                <a:latin typeface="Arial" charset="0"/>
                <a:ea typeface="新細明體" charset="-120"/>
              </a:defRPr>
            </a:lvl3pPr>
            <a:lvl4pPr marL="1600200" indent="-228600">
              <a:defRPr kumimoji="1" sz="5400">
                <a:solidFill>
                  <a:schemeClr val="tx1"/>
                </a:solidFill>
                <a:latin typeface="Arial" charset="0"/>
                <a:ea typeface="新細明體" charset="-120"/>
              </a:defRPr>
            </a:lvl4pPr>
            <a:lvl5pPr marL="2057400" indent="-228600">
              <a:defRPr kumimoji="1" sz="5400">
                <a:solidFill>
                  <a:schemeClr val="tx1"/>
                </a:solidFill>
                <a:latin typeface="Arial" charset="0"/>
                <a:ea typeface="新細明體" charset="-120"/>
              </a:defRPr>
            </a:lvl5pPr>
            <a:lvl6pPr marL="2514600" indent="-228600" eaLnBrk="0" fontAlgn="base" hangingPunct="0">
              <a:spcBef>
                <a:spcPct val="0"/>
              </a:spcBef>
              <a:spcAft>
                <a:spcPct val="0"/>
              </a:spcAft>
              <a:defRPr kumimoji="1" sz="5400">
                <a:solidFill>
                  <a:schemeClr val="tx1"/>
                </a:solidFill>
                <a:latin typeface="Arial" charset="0"/>
                <a:ea typeface="新細明體" charset="-120"/>
              </a:defRPr>
            </a:lvl6pPr>
            <a:lvl7pPr marL="2971800" indent="-228600" eaLnBrk="0" fontAlgn="base" hangingPunct="0">
              <a:spcBef>
                <a:spcPct val="0"/>
              </a:spcBef>
              <a:spcAft>
                <a:spcPct val="0"/>
              </a:spcAft>
              <a:defRPr kumimoji="1" sz="5400">
                <a:solidFill>
                  <a:schemeClr val="tx1"/>
                </a:solidFill>
                <a:latin typeface="Arial" charset="0"/>
                <a:ea typeface="新細明體" charset="-120"/>
              </a:defRPr>
            </a:lvl7pPr>
            <a:lvl8pPr marL="3429000" indent="-228600" eaLnBrk="0" fontAlgn="base" hangingPunct="0">
              <a:spcBef>
                <a:spcPct val="0"/>
              </a:spcBef>
              <a:spcAft>
                <a:spcPct val="0"/>
              </a:spcAft>
              <a:defRPr kumimoji="1" sz="5400">
                <a:solidFill>
                  <a:schemeClr val="tx1"/>
                </a:solidFill>
                <a:latin typeface="Arial" charset="0"/>
                <a:ea typeface="新細明體" charset="-120"/>
              </a:defRPr>
            </a:lvl8pPr>
            <a:lvl9pPr marL="3886200" indent="-228600" eaLnBrk="0" fontAlgn="base" hangingPunct="0">
              <a:spcBef>
                <a:spcPct val="0"/>
              </a:spcBef>
              <a:spcAft>
                <a:spcPct val="0"/>
              </a:spcAft>
              <a:defRPr kumimoji="1" sz="5400">
                <a:solidFill>
                  <a:schemeClr val="tx1"/>
                </a:solidFill>
                <a:latin typeface="Arial" charset="0"/>
                <a:ea typeface="新細明體" charset="-120"/>
              </a:defRPr>
            </a:lvl9pPr>
          </a:lstStyle>
          <a:p>
            <a:r>
              <a:rPr lang="zh-TW" altLang="en-US" sz="1400">
                <a:latin typeface="標楷體" pitchFamily="65" charset="-120"/>
                <a:ea typeface="標楷體" pitchFamily="65" charset="-120"/>
              </a:rPr>
              <a:t>婦權基金會</a:t>
            </a:r>
            <a:r>
              <a:rPr lang="en-US" altLang="zh-TW" sz="1400">
                <a:latin typeface="標楷體" pitchFamily="65" charset="-120"/>
                <a:ea typeface="標楷體" pitchFamily="65" charset="-120"/>
              </a:rPr>
              <a:t>2012</a:t>
            </a:r>
            <a:endParaRPr lang="zh-TW" altLang="en-US" sz="1400"/>
          </a:p>
        </p:txBody>
      </p:sp>
    </p:spTree>
    <p:extLst>
      <p:ext uri="{BB962C8B-B14F-4D97-AF65-F5344CB8AC3E}">
        <p14:creationId xmlns:p14="http://schemas.microsoft.com/office/powerpoint/2010/main" val="2252654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4669ABD-421C-4E59-A0F4-97163CDC5BAD}"/>
              </a:ext>
            </a:extLst>
          </p:cNvPr>
          <p:cNvSpPr>
            <a:spLocks noGrp="1"/>
          </p:cNvSpPr>
          <p:nvPr>
            <p:ph type="title"/>
          </p:nvPr>
        </p:nvSpPr>
        <p:spPr>
          <a:xfrm>
            <a:off x="822960" y="286605"/>
            <a:ext cx="7543800" cy="551596"/>
          </a:xfrm>
        </p:spPr>
        <p:txBody>
          <a:bodyPr>
            <a:normAutofit/>
          </a:bodyPr>
          <a:lstStyle/>
          <a:p>
            <a:pPr algn="ctr"/>
            <a:r>
              <a:rPr lang="zh-TW" altLang="en-US" sz="3200" b="1" dirty="0"/>
              <a:t>消歧公約</a:t>
            </a:r>
          </a:p>
        </p:txBody>
      </p:sp>
      <p:pic>
        <p:nvPicPr>
          <p:cNvPr id="5" name="內容版面配置區 4">
            <a:extLst>
              <a:ext uri="{FF2B5EF4-FFF2-40B4-BE49-F238E27FC236}">
                <a16:creationId xmlns:a16="http://schemas.microsoft.com/office/drawing/2014/main" xmlns="" id="{3B2E10B4-80D8-40A8-84A4-D956CD66D915}"/>
              </a:ext>
            </a:extLst>
          </p:cNvPr>
          <p:cNvPicPr>
            <a:picLocks noGrp="1" noChangeAspect="1"/>
          </p:cNvPicPr>
          <p:nvPr>
            <p:ph sz="half" idx="1"/>
          </p:nvPr>
        </p:nvPicPr>
        <p:blipFill rotWithShape="1">
          <a:blip r:embed="rId2"/>
          <a:srcRect l="39596" t="36957" r="32539" b="7688"/>
          <a:stretch/>
        </p:blipFill>
        <p:spPr>
          <a:xfrm>
            <a:off x="444137" y="1219200"/>
            <a:ext cx="3853947" cy="5410200"/>
          </a:xfrm>
          <a:prstGeom prst="rect">
            <a:avLst/>
          </a:prstGeom>
          <a:ln>
            <a:solidFill>
              <a:srgbClr val="0070C0"/>
            </a:solidFill>
          </a:ln>
        </p:spPr>
      </p:pic>
      <p:pic>
        <p:nvPicPr>
          <p:cNvPr id="7" name="內容版面配置區 6">
            <a:extLst>
              <a:ext uri="{FF2B5EF4-FFF2-40B4-BE49-F238E27FC236}">
                <a16:creationId xmlns:a16="http://schemas.microsoft.com/office/drawing/2014/main" xmlns="" id="{FF25ED9F-465A-4A89-BDCA-DD98496E5E49}"/>
              </a:ext>
            </a:extLst>
          </p:cNvPr>
          <p:cNvPicPr>
            <a:picLocks noGrp="1" noChangeAspect="1"/>
          </p:cNvPicPr>
          <p:nvPr>
            <p:ph sz="half" idx="2"/>
          </p:nvPr>
        </p:nvPicPr>
        <p:blipFill rotWithShape="1">
          <a:blip r:embed="rId3"/>
          <a:srcRect l="41176" t="31372" r="35295" b="12855"/>
          <a:stretch/>
        </p:blipFill>
        <p:spPr>
          <a:xfrm>
            <a:off x="4648200" y="1219200"/>
            <a:ext cx="4038599" cy="5334000"/>
          </a:xfrm>
          <a:prstGeom prst="rect">
            <a:avLst/>
          </a:prstGeom>
          <a:ln>
            <a:solidFill>
              <a:srgbClr val="0070C0"/>
            </a:solidFill>
          </a:ln>
        </p:spPr>
      </p:pic>
    </p:spTree>
    <p:extLst>
      <p:ext uri="{BB962C8B-B14F-4D97-AF65-F5344CB8AC3E}">
        <p14:creationId xmlns:p14="http://schemas.microsoft.com/office/powerpoint/2010/main" val="13960962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65127"/>
            <a:ext cx="7886700" cy="625474"/>
          </a:xfrm>
        </p:spPr>
        <p:txBody>
          <a:bodyPr>
            <a:normAutofit/>
          </a:bodyPr>
          <a:lstStyle/>
          <a:p>
            <a:r>
              <a:rPr lang="zh-TW" altLang="en-US" sz="2800" b="1" dirty="0">
                <a:solidFill>
                  <a:schemeClr val="accent2">
                    <a:lumMod val="75000"/>
                  </a:schemeClr>
                </a:solidFill>
              </a:rPr>
              <a:t>消歧公約的運作</a:t>
            </a:r>
          </a:p>
        </p:txBody>
      </p:sp>
      <p:sp>
        <p:nvSpPr>
          <p:cNvPr id="3" name="內容版面配置區 2"/>
          <p:cNvSpPr>
            <a:spLocks noGrp="1"/>
          </p:cNvSpPr>
          <p:nvPr>
            <p:ph idx="1"/>
          </p:nvPr>
        </p:nvSpPr>
        <p:spPr>
          <a:xfrm>
            <a:off x="628650" y="1143000"/>
            <a:ext cx="7886700" cy="5033963"/>
          </a:xfrm>
          <a:ln>
            <a:solidFill>
              <a:srgbClr val="0070C0"/>
            </a:solidFill>
          </a:ln>
        </p:spPr>
        <p:txBody>
          <a:bodyPr>
            <a:normAutofit/>
          </a:bodyPr>
          <a:lstStyle/>
          <a:p>
            <a:r>
              <a:rPr lang="zh-TW" altLang="en-US" sz="2400" b="1" dirty="0"/>
              <a:t>通過</a:t>
            </a:r>
            <a:endParaRPr lang="en-US" altLang="zh-TW" sz="2400" b="1" dirty="0"/>
          </a:p>
          <a:p>
            <a:r>
              <a:rPr lang="zh-TW" altLang="en-US" sz="2400" b="1" dirty="0"/>
              <a:t>各國政府批准</a:t>
            </a:r>
            <a:r>
              <a:rPr lang="en-US" altLang="zh-TW" sz="2400" b="1" dirty="0"/>
              <a:t>(ratification)</a:t>
            </a:r>
          </a:p>
          <a:p>
            <a:r>
              <a:rPr lang="en-US" altLang="zh-TW" sz="2400" b="1" dirty="0"/>
              <a:t>     </a:t>
            </a:r>
            <a:r>
              <a:rPr lang="zh-TW" altLang="en-US" sz="2400" b="1" dirty="0"/>
              <a:t>保留</a:t>
            </a:r>
            <a:r>
              <a:rPr lang="en-US" altLang="zh-TW" sz="2400" b="1" dirty="0"/>
              <a:t>(reservations)</a:t>
            </a:r>
          </a:p>
          <a:p>
            <a:r>
              <a:rPr lang="en-US" altLang="zh-TW" sz="2400" b="1" dirty="0"/>
              <a:t>      </a:t>
            </a:r>
            <a:r>
              <a:rPr lang="zh-TW" altLang="en-US" sz="2400" b="1" dirty="0"/>
              <a:t>反對</a:t>
            </a:r>
            <a:r>
              <a:rPr lang="en-US" altLang="zh-TW" sz="2400" b="1" dirty="0"/>
              <a:t>(objections)</a:t>
            </a:r>
          </a:p>
          <a:p>
            <a:r>
              <a:rPr lang="en-US" altLang="zh-TW" sz="2400" b="1" dirty="0">
                <a:hlinkClick r:id="rId2" action="ppaction://hlinkfile"/>
              </a:rPr>
              <a:t>CEDAW</a:t>
            </a:r>
            <a:r>
              <a:rPr lang="zh-TW" altLang="en-US" sz="2400" b="1" dirty="0">
                <a:hlinkClick r:id="rId2" action="ppaction://hlinkfile"/>
              </a:rPr>
              <a:t>保留中文版</a:t>
            </a:r>
            <a:r>
              <a:rPr lang="en-US" altLang="zh-TW" sz="2400" b="1" dirty="0">
                <a:hlinkClick r:id="rId2" action="ppaction://hlinkfile"/>
              </a:rPr>
              <a:t>.pdf</a:t>
            </a:r>
            <a:endParaRPr lang="en-US" altLang="zh-TW" sz="2400" b="1" dirty="0"/>
          </a:p>
          <a:p>
            <a:r>
              <a:rPr lang="zh-TW" altLang="en-US" sz="2400" b="1" dirty="0"/>
              <a:t>國家報告    </a:t>
            </a:r>
            <a:r>
              <a:rPr lang="en-US" altLang="zh-TW" sz="2400" b="1" dirty="0"/>
              <a:t>4</a:t>
            </a:r>
            <a:r>
              <a:rPr lang="zh-TW" altLang="en-US" sz="2400" b="1" dirty="0"/>
              <a:t>年一次或多次合併  </a:t>
            </a:r>
            <a:endParaRPr lang="en-US" altLang="zh-TW" sz="2400" b="1" dirty="0"/>
          </a:p>
          <a:p>
            <a:r>
              <a:rPr lang="zh-TW" altLang="en-US" sz="2400" b="1" dirty="0"/>
              <a:t>影子報告</a:t>
            </a:r>
            <a:r>
              <a:rPr lang="en-US" altLang="zh-TW" sz="2400" b="1" dirty="0"/>
              <a:t>(shadow report) , </a:t>
            </a:r>
            <a:r>
              <a:rPr lang="zh-TW" altLang="en-US" sz="2400" b="1" dirty="0"/>
              <a:t>任何</a:t>
            </a:r>
            <a:r>
              <a:rPr lang="en-US" altLang="zh-TW" sz="2400" b="1" dirty="0"/>
              <a:t>NGO</a:t>
            </a:r>
            <a:r>
              <a:rPr lang="zh-TW" altLang="en-US" sz="2400" b="1" dirty="0"/>
              <a:t>可提主體不超過</a:t>
            </a:r>
            <a:r>
              <a:rPr lang="en-US" altLang="zh-TW" sz="2400" b="1" dirty="0"/>
              <a:t>30</a:t>
            </a:r>
            <a:r>
              <a:rPr lang="zh-TW" altLang="en-US" sz="2400" b="1" dirty="0"/>
              <a:t>頁</a:t>
            </a:r>
            <a:endParaRPr lang="en-US" altLang="zh-TW" sz="2400" b="1" dirty="0"/>
          </a:p>
          <a:p>
            <a:pPr marL="0" indent="0">
              <a:buNone/>
            </a:pPr>
            <a:r>
              <a:rPr lang="zh-TW" altLang="en-US" sz="2400" b="1" dirty="0"/>
              <a:t>                      個人亦可提出申訴</a:t>
            </a:r>
            <a:r>
              <a:rPr lang="en-US" altLang="zh-TW" sz="2400" b="1" dirty="0"/>
              <a:t>, </a:t>
            </a:r>
            <a:r>
              <a:rPr lang="zh-TW" altLang="en-US" sz="2400" b="1" dirty="0"/>
              <a:t>對象為政府</a:t>
            </a:r>
            <a:r>
              <a:rPr lang="en-US" altLang="zh-TW" sz="2400" b="1" dirty="0"/>
              <a:t>(</a:t>
            </a:r>
            <a:r>
              <a:rPr lang="zh-TW" altLang="en-US" sz="2400" b="1" dirty="0"/>
              <a:t>會員國</a:t>
            </a:r>
            <a:r>
              <a:rPr lang="en-US" altLang="zh-TW" sz="2400" b="1" dirty="0"/>
              <a:t>)</a:t>
            </a:r>
          </a:p>
          <a:p>
            <a:endParaRPr lang="en-US" altLang="zh-TW" sz="2400" b="1" dirty="0"/>
          </a:p>
          <a:p>
            <a:r>
              <a:rPr lang="zh-TW" altLang="en-US" sz="2400" b="1" dirty="0"/>
              <a:t>委員會    </a:t>
            </a:r>
            <a:r>
              <a:rPr lang="en-US" altLang="zh-TW" sz="2400" b="1" dirty="0"/>
              <a:t>23</a:t>
            </a:r>
            <a:r>
              <a:rPr lang="zh-TW" altLang="en-US" sz="2400" b="1" dirty="0"/>
              <a:t>位獨立委員</a:t>
            </a:r>
            <a:r>
              <a:rPr lang="en-US" altLang="zh-TW" sz="2400" b="1" dirty="0"/>
              <a:t>,</a:t>
            </a:r>
            <a:r>
              <a:rPr lang="zh-TW" altLang="en-US" sz="2400" b="1" dirty="0"/>
              <a:t> 各會員國推荐</a:t>
            </a:r>
            <a:r>
              <a:rPr lang="en-US" altLang="zh-TW" sz="2400" b="1" dirty="0"/>
              <a:t>,</a:t>
            </a:r>
            <a:r>
              <a:rPr lang="zh-TW" altLang="en-US" sz="2400" b="1" dirty="0"/>
              <a:t> 票選產生                  </a:t>
            </a:r>
            <a:endParaRPr lang="en-US" altLang="zh-TW" sz="2400" b="1" dirty="0"/>
          </a:p>
          <a:p>
            <a:r>
              <a:rPr lang="zh-TW" altLang="en-US" sz="2400" b="1" dirty="0"/>
              <a:t>結論</a:t>
            </a:r>
            <a:r>
              <a:rPr lang="en-US" altLang="zh-TW" sz="2400" b="1" dirty="0"/>
              <a:t>(concluding observations)</a:t>
            </a:r>
          </a:p>
        </p:txBody>
      </p:sp>
    </p:spTree>
    <p:extLst>
      <p:ext uri="{BB962C8B-B14F-4D97-AF65-F5344CB8AC3E}">
        <p14:creationId xmlns:p14="http://schemas.microsoft.com/office/powerpoint/2010/main" val="30477915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BAA890D8-4E8D-4294-BD8D-46EEF568154C}"/>
              </a:ext>
            </a:extLst>
          </p:cNvPr>
          <p:cNvSpPr>
            <a:spLocks noGrp="1"/>
          </p:cNvSpPr>
          <p:nvPr>
            <p:ph type="title"/>
          </p:nvPr>
        </p:nvSpPr>
        <p:spPr>
          <a:xfrm>
            <a:off x="822960" y="609599"/>
            <a:ext cx="7543800" cy="457201"/>
          </a:xfrm>
        </p:spPr>
        <p:txBody>
          <a:bodyPr>
            <a:noAutofit/>
          </a:bodyPr>
          <a:lstStyle/>
          <a:p>
            <a:pPr algn="ctr"/>
            <a:r>
              <a:rPr lang="zh-TW" altLang="en-US" sz="3200" b="1" dirty="0"/>
              <a:t>消歧公約第六條</a:t>
            </a:r>
          </a:p>
        </p:txBody>
      </p:sp>
      <p:sp>
        <p:nvSpPr>
          <p:cNvPr id="3" name="內容版面配置區 2">
            <a:extLst>
              <a:ext uri="{FF2B5EF4-FFF2-40B4-BE49-F238E27FC236}">
                <a16:creationId xmlns:a16="http://schemas.microsoft.com/office/drawing/2014/main" xmlns="" id="{1A718440-4640-435F-81EF-F9E8928BD443}"/>
              </a:ext>
            </a:extLst>
          </p:cNvPr>
          <p:cNvSpPr>
            <a:spLocks noGrp="1"/>
          </p:cNvSpPr>
          <p:nvPr>
            <p:ph sz="half" idx="1"/>
          </p:nvPr>
        </p:nvSpPr>
        <p:spPr>
          <a:ln>
            <a:solidFill>
              <a:srgbClr val="0070C0"/>
            </a:solidFill>
          </a:ln>
        </p:spPr>
        <p:txBody>
          <a:bodyPr/>
          <a:lstStyle/>
          <a:p>
            <a:pPr algn="just"/>
            <a:r>
              <a:rPr lang="zh-TW" altLang="en-US" sz="2400" b="1" dirty="0"/>
              <a:t/>
            </a:r>
            <a:br>
              <a:rPr lang="zh-TW" altLang="en-US" sz="2400" b="1" dirty="0"/>
            </a:br>
            <a:r>
              <a:rPr lang="zh-TW" altLang="en-US" sz="2400" b="1" dirty="0">
                <a:latin typeface="華康魏碑體" panose="03000709000000000000" pitchFamily="65" charset="-120"/>
                <a:ea typeface="華康魏碑體" panose="03000709000000000000" pitchFamily="65" charset="-120"/>
              </a:rPr>
              <a:t>締約各國應採取一切適當措施，包括制定法律，以禁止一切形式販賣婦女</a:t>
            </a:r>
            <a:br>
              <a:rPr lang="zh-TW" altLang="en-US" sz="2400" b="1" dirty="0">
                <a:latin typeface="華康魏碑體" panose="03000709000000000000" pitchFamily="65" charset="-120"/>
                <a:ea typeface="華康魏碑體" panose="03000709000000000000" pitchFamily="65" charset="-120"/>
              </a:rPr>
            </a:br>
            <a:r>
              <a:rPr lang="zh-TW" altLang="en-US" sz="2400" b="1" dirty="0">
                <a:latin typeface="華康魏碑體" panose="03000709000000000000" pitchFamily="65" charset="-120"/>
                <a:ea typeface="華康魏碑體" panose="03000709000000000000" pitchFamily="65" charset="-120"/>
              </a:rPr>
              <a:t>及意圖營利使婦女賣淫的行為。</a:t>
            </a:r>
          </a:p>
        </p:txBody>
      </p:sp>
      <p:sp>
        <p:nvSpPr>
          <p:cNvPr id="4" name="內容版面配置區 3">
            <a:extLst>
              <a:ext uri="{FF2B5EF4-FFF2-40B4-BE49-F238E27FC236}">
                <a16:creationId xmlns:a16="http://schemas.microsoft.com/office/drawing/2014/main" xmlns="" id="{875BAC3E-FA32-4CB0-802A-28126E63E391}"/>
              </a:ext>
            </a:extLst>
          </p:cNvPr>
          <p:cNvSpPr>
            <a:spLocks noGrp="1"/>
          </p:cNvSpPr>
          <p:nvPr>
            <p:ph sz="half" idx="2"/>
          </p:nvPr>
        </p:nvSpPr>
        <p:spPr>
          <a:ln>
            <a:solidFill>
              <a:srgbClr val="0070C0"/>
            </a:solidFill>
          </a:ln>
        </p:spPr>
        <p:txBody>
          <a:bodyPr/>
          <a:lstStyle/>
          <a:p>
            <a:pPr algn="just"/>
            <a:r>
              <a:rPr lang="zh-TW" altLang="en-US" dirty="0"/>
              <a:t/>
            </a:r>
            <a:br>
              <a:rPr lang="zh-TW" altLang="en-US" dirty="0"/>
            </a:br>
            <a:r>
              <a:rPr lang="zh-TW" altLang="en-US" sz="2400" b="1" dirty="0">
                <a:latin typeface="華康魏碑體" panose="03000709000000000000" pitchFamily="65" charset="-120"/>
                <a:ea typeface="華康魏碑體" panose="03000709000000000000" pitchFamily="65" charset="-120"/>
              </a:rPr>
              <a:t>締約各國應採取一切適當措施，包括制定法律，以禁止一切形式販賣婦女</a:t>
            </a:r>
            <a:br>
              <a:rPr lang="zh-TW" altLang="en-US" sz="2400" b="1" dirty="0">
                <a:latin typeface="華康魏碑體" panose="03000709000000000000" pitchFamily="65" charset="-120"/>
                <a:ea typeface="華康魏碑體" panose="03000709000000000000" pitchFamily="65" charset="-120"/>
              </a:rPr>
            </a:br>
            <a:r>
              <a:rPr lang="zh-TW" altLang="en-US" sz="2400" b="1" dirty="0">
                <a:latin typeface="華康魏碑體" panose="03000709000000000000" pitchFamily="65" charset="-120"/>
                <a:ea typeface="華康魏碑體" panose="03000709000000000000" pitchFamily="65" charset="-120"/>
              </a:rPr>
              <a:t>和強迫婦女賣淫對她們進行剥削的的行為。</a:t>
            </a:r>
          </a:p>
        </p:txBody>
      </p:sp>
    </p:spTree>
    <p:extLst>
      <p:ext uri="{BB962C8B-B14F-4D97-AF65-F5344CB8AC3E}">
        <p14:creationId xmlns:p14="http://schemas.microsoft.com/office/powerpoint/2010/main" val="36512898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2800" b="1" dirty="0">
                <a:solidFill>
                  <a:schemeClr val="accent2">
                    <a:lumMod val="75000"/>
                  </a:schemeClr>
                </a:solidFill>
              </a:rPr>
              <a:t>消歧公約在台灣的運作</a:t>
            </a:r>
            <a:endParaRPr lang="zh-TW" altLang="en-US" sz="2800" dirty="0"/>
          </a:p>
        </p:txBody>
      </p:sp>
      <p:sp>
        <p:nvSpPr>
          <p:cNvPr id="3" name="內容版面配置區 2"/>
          <p:cNvSpPr>
            <a:spLocks noGrp="1"/>
          </p:cNvSpPr>
          <p:nvPr>
            <p:ph idx="1"/>
          </p:nvPr>
        </p:nvSpPr>
        <p:spPr>
          <a:ln>
            <a:solidFill>
              <a:srgbClr val="0070C0"/>
            </a:solidFill>
          </a:ln>
        </p:spPr>
        <p:txBody>
          <a:bodyPr>
            <a:normAutofit lnSpcReduction="10000"/>
          </a:bodyPr>
          <a:lstStyle/>
          <a:p>
            <a:r>
              <a:rPr lang="en-US" altLang="zh-TW" b="1" dirty="0"/>
              <a:t>CEDAW </a:t>
            </a:r>
            <a:r>
              <a:rPr lang="zh-TW" altLang="en-US" b="1" dirty="0"/>
              <a:t> 西豆</a:t>
            </a:r>
            <a:endParaRPr lang="en-US" altLang="zh-TW" b="1" dirty="0"/>
          </a:p>
          <a:p>
            <a:endParaRPr lang="en-US" altLang="zh-TW" b="1" dirty="0"/>
          </a:p>
          <a:p>
            <a:r>
              <a:rPr lang="zh-TW" altLang="en-US" b="1" dirty="0"/>
              <a:t>全面法規檢視</a:t>
            </a:r>
            <a:endParaRPr lang="en-US" altLang="zh-TW" b="1" dirty="0"/>
          </a:p>
          <a:p>
            <a:endParaRPr lang="en-US" altLang="zh-TW" b="1" dirty="0"/>
          </a:p>
          <a:p>
            <a:r>
              <a:rPr lang="zh-TW" altLang="en-US" b="1" dirty="0"/>
              <a:t>國家報告</a:t>
            </a:r>
            <a:r>
              <a:rPr lang="en-US" altLang="zh-TW" b="1" dirty="0"/>
              <a:t>+</a:t>
            </a:r>
            <a:r>
              <a:rPr lang="zh-TW" altLang="en-US" b="1" dirty="0"/>
              <a:t>影子報告</a:t>
            </a:r>
            <a:endParaRPr lang="en-US" altLang="zh-TW" b="1" dirty="0"/>
          </a:p>
          <a:p>
            <a:endParaRPr lang="en-US" altLang="zh-TW" b="1" dirty="0"/>
          </a:p>
          <a:p>
            <a:r>
              <a:rPr lang="zh-TW" altLang="en-US" b="1" dirty="0"/>
              <a:t>結論</a:t>
            </a:r>
            <a:endParaRPr lang="en-US" altLang="zh-TW" b="1" dirty="0"/>
          </a:p>
          <a:p>
            <a:r>
              <a:rPr lang="en-US" altLang="zh-TW" b="1" dirty="0">
                <a:hlinkClick r:id="rId2" action="ppaction://hlinkfile"/>
              </a:rPr>
              <a:t>CEDAW</a:t>
            </a:r>
            <a:r>
              <a:rPr lang="zh-TW" altLang="en-US" b="1" dirty="0">
                <a:hlinkClick r:id="rId2" action="ppaction://hlinkfile"/>
              </a:rPr>
              <a:t>第</a:t>
            </a:r>
            <a:r>
              <a:rPr lang="en-US" altLang="zh-TW" b="1" dirty="0">
                <a:hlinkClick r:id="rId2" action="ppaction://hlinkfile"/>
              </a:rPr>
              <a:t>4</a:t>
            </a:r>
            <a:r>
              <a:rPr lang="zh-TW" altLang="en-US" b="1" dirty="0">
                <a:hlinkClick r:id="rId2" action="ppaction://hlinkfile"/>
              </a:rPr>
              <a:t>次國家報告結論性意見與建議</a:t>
            </a:r>
            <a:r>
              <a:rPr lang="en-US" altLang="zh-TW" b="1" dirty="0">
                <a:hlinkClick r:id="rId2" action="ppaction://hlinkfile"/>
              </a:rPr>
              <a:t>(</a:t>
            </a:r>
            <a:r>
              <a:rPr lang="zh-TW" altLang="en-US" b="1" dirty="0">
                <a:hlinkClick r:id="rId2" action="ppaction://hlinkfile"/>
              </a:rPr>
              <a:t>中文版初稿</a:t>
            </a:r>
            <a:r>
              <a:rPr lang="en-US" altLang="zh-TW" b="1" dirty="0">
                <a:hlinkClick r:id="rId2" action="ppaction://hlinkfile"/>
              </a:rPr>
              <a:t>.)pdf.pdf</a:t>
            </a:r>
            <a:endParaRPr lang="en-US" altLang="zh-TW" b="1" dirty="0"/>
          </a:p>
          <a:p>
            <a:endParaRPr lang="en-US" altLang="zh-TW" dirty="0"/>
          </a:p>
          <a:p>
            <a:endParaRPr lang="zh-TW" altLang="en-US" dirty="0"/>
          </a:p>
        </p:txBody>
      </p:sp>
    </p:spTree>
    <p:extLst>
      <p:ext uri="{BB962C8B-B14F-4D97-AF65-F5344CB8AC3E}">
        <p14:creationId xmlns:p14="http://schemas.microsoft.com/office/powerpoint/2010/main" val="23740869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D802D64-D0AD-4E5C-A341-B8B2C21CAB04}"/>
              </a:ext>
            </a:extLst>
          </p:cNvPr>
          <p:cNvSpPr>
            <a:spLocks noGrp="1"/>
          </p:cNvSpPr>
          <p:nvPr>
            <p:ph type="title"/>
          </p:nvPr>
        </p:nvSpPr>
        <p:spPr/>
        <p:txBody>
          <a:bodyPr/>
          <a:lstStyle/>
          <a:p>
            <a:endParaRPr lang="zh-TW" altLang="en-US" dirty="0"/>
          </a:p>
        </p:txBody>
      </p:sp>
      <p:pic>
        <p:nvPicPr>
          <p:cNvPr id="4" name="內容版面配置區 3">
            <a:extLst>
              <a:ext uri="{FF2B5EF4-FFF2-40B4-BE49-F238E27FC236}">
                <a16:creationId xmlns:a16="http://schemas.microsoft.com/office/drawing/2014/main" xmlns="" id="{4D6F6D24-C80C-439F-B29D-6E024C5D59A3}"/>
              </a:ext>
            </a:extLst>
          </p:cNvPr>
          <p:cNvPicPr>
            <a:picLocks noGrp="1" noChangeAspect="1"/>
          </p:cNvPicPr>
          <p:nvPr>
            <p:ph idx="1"/>
          </p:nvPr>
        </p:nvPicPr>
        <p:blipFill rotWithShape="1">
          <a:blip r:embed="rId2"/>
          <a:srcRect l="10928" t="24912" r="12551" b="5742"/>
          <a:stretch/>
        </p:blipFill>
        <p:spPr>
          <a:xfrm>
            <a:off x="-457200" y="228600"/>
            <a:ext cx="9982200" cy="7141602"/>
          </a:xfrm>
          <a:prstGeom prst="rect">
            <a:avLst/>
          </a:prstGeom>
        </p:spPr>
      </p:pic>
    </p:spTree>
    <p:extLst>
      <p:ext uri="{BB962C8B-B14F-4D97-AF65-F5344CB8AC3E}">
        <p14:creationId xmlns:p14="http://schemas.microsoft.com/office/powerpoint/2010/main" val="38261281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F2CC6B3A-05DF-4B1C-BC33-448840E502C0}"/>
              </a:ext>
            </a:extLst>
          </p:cNvPr>
          <p:cNvSpPr>
            <a:spLocks noGrp="1"/>
          </p:cNvSpPr>
          <p:nvPr>
            <p:ph type="title"/>
          </p:nvPr>
        </p:nvSpPr>
        <p:spPr/>
        <p:txBody>
          <a:bodyPr/>
          <a:lstStyle/>
          <a:p>
            <a:endParaRPr lang="zh-TW" altLang="en-US" dirty="0"/>
          </a:p>
        </p:txBody>
      </p:sp>
      <p:pic>
        <p:nvPicPr>
          <p:cNvPr id="4" name="內容版面配置區 3">
            <a:extLst>
              <a:ext uri="{FF2B5EF4-FFF2-40B4-BE49-F238E27FC236}">
                <a16:creationId xmlns:a16="http://schemas.microsoft.com/office/drawing/2014/main" xmlns="" id="{E55C02A2-B29C-4CB5-9A07-41266D105221}"/>
              </a:ext>
            </a:extLst>
          </p:cNvPr>
          <p:cNvPicPr>
            <a:picLocks noGrp="1" noChangeAspect="1"/>
          </p:cNvPicPr>
          <p:nvPr>
            <p:ph idx="1"/>
          </p:nvPr>
        </p:nvPicPr>
        <p:blipFill rotWithShape="1">
          <a:blip r:embed="rId2"/>
          <a:srcRect l="8689" t="18608" r="11058" b="9392"/>
          <a:stretch/>
        </p:blipFill>
        <p:spPr>
          <a:xfrm>
            <a:off x="381000" y="228600"/>
            <a:ext cx="8153400" cy="6172199"/>
          </a:xfrm>
          <a:prstGeom prst="rect">
            <a:avLst/>
          </a:prstGeom>
        </p:spPr>
      </p:pic>
    </p:spTree>
    <p:extLst>
      <p:ext uri="{BB962C8B-B14F-4D97-AF65-F5344CB8AC3E}">
        <p14:creationId xmlns:p14="http://schemas.microsoft.com/office/powerpoint/2010/main" val="11819208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xmlns="" id="{ADF9A9BE-0DD4-401F-8E90-7C14691F9BB6}"/>
              </a:ext>
            </a:extLst>
          </p:cNvPr>
          <p:cNvSpPr>
            <a:spLocks noGrp="1" noChangeArrowheads="1"/>
          </p:cNvSpPr>
          <p:nvPr>
            <p:ph type="ctrTitle"/>
          </p:nvPr>
        </p:nvSpPr>
        <p:spPr>
          <a:xfrm>
            <a:off x="2148840" y="2362200"/>
            <a:ext cx="4953000" cy="1752600"/>
          </a:xfrm>
          <a:ln w="28575">
            <a:solidFill>
              <a:srgbClr val="0070C0"/>
            </a:solidFill>
          </a:ln>
        </p:spPr>
        <p:txBody>
          <a:bodyPr wrap="square" numCol="1" anchorCtr="0" compatLnSpc="1">
            <a:prstTxWarp prst="textNoShape">
              <a:avLst/>
            </a:prstTxWarp>
            <a:normAutofit fontScale="90000"/>
          </a:bodyPr>
          <a:lstStyle/>
          <a:p>
            <a:pPr>
              <a:defRPr/>
            </a:pPr>
            <a:r>
              <a:rPr lang="zh-TW" altLang="en-US" sz="3900" b="1" dirty="0">
                <a:effectLst>
                  <a:outerShdw blurRad="38100" dist="38100" dir="2700000" algn="tl">
                    <a:srgbClr val="C0C0C0"/>
                  </a:outerShdw>
                </a:effectLst>
                <a:ea typeface="標楷體" panose="03000509000000000000" pitchFamily="65" charset="-120"/>
              </a:rPr>
              <a:t>             </a:t>
            </a:r>
            <a:br>
              <a:rPr lang="zh-TW" altLang="en-US" sz="3900" b="1" dirty="0">
                <a:effectLst>
                  <a:outerShdw blurRad="38100" dist="38100" dir="2700000" algn="tl">
                    <a:srgbClr val="C0C0C0"/>
                  </a:outerShdw>
                </a:effectLst>
                <a:ea typeface="標楷體" panose="03000509000000000000" pitchFamily="65" charset="-120"/>
              </a:rPr>
            </a:br>
            <a:r>
              <a:rPr lang="zh-TW" altLang="en-US" sz="3900" b="1" dirty="0">
                <a:effectLst>
                  <a:outerShdw blurRad="38100" dist="38100" dir="2700000" algn="tl">
                    <a:srgbClr val="C0C0C0"/>
                  </a:outerShdw>
                </a:effectLst>
                <a:ea typeface="標楷體" panose="03000509000000000000" pitchFamily="65" charset="-120"/>
              </a:rPr>
              <a:t/>
            </a:r>
            <a:br>
              <a:rPr lang="zh-TW" altLang="en-US" sz="3900" b="1" dirty="0">
                <a:effectLst>
                  <a:outerShdw blurRad="38100" dist="38100" dir="2700000" algn="tl">
                    <a:srgbClr val="C0C0C0"/>
                  </a:outerShdw>
                </a:effectLst>
                <a:ea typeface="標楷體" panose="03000509000000000000" pitchFamily="65" charset="-120"/>
              </a:rPr>
            </a:br>
            <a:r>
              <a:rPr lang="zh-TW" altLang="en-US" sz="3900" b="1" dirty="0">
                <a:effectLst>
                  <a:outerShdw blurRad="38100" dist="38100" dir="2700000" algn="tl">
                    <a:srgbClr val="C0C0C0"/>
                  </a:outerShdw>
                </a:effectLst>
                <a:ea typeface="標楷體" panose="03000509000000000000" pitchFamily="65" charset="-120"/>
              </a:rPr>
              <a:t/>
            </a:r>
            <a:br>
              <a:rPr lang="zh-TW" altLang="en-US" sz="3900" b="1" dirty="0">
                <a:effectLst>
                  <a:outerShdw blurRad="38100" dist="38100" dir="2700000" algn="tl">
                    <a:srgbClr val="C0C0C0"/>
                  </a:outerShdw>
                </a:effectLst>
                <a:ea typeface="標楷體" panose="03000509000000000000" pitchFamily="65" charset="-120"/>
              </a:rPr>
            </a:br>
            <a:r>
              <a:rPr lang="zh-TW" altLang="en-US" sz="3900" b="1" dirty="0">
                <a:effectLst>
                  <a:outerShdw blurRad="38100" dist="38100" dir="2700000" algn="tl">
                    <a:srgbClr val="C0C0C0"/>
                  </a:outerShdw>
                </a:effectLst>
                <a:ea typeface="標楷體" panose="03000509000000000000" pitchFamily="65" charset="-120"/>
              </a:rPr>
              <a:t>  性別平等與性別多樣化：</a:t>
            </a:r>
            <a:r>
              <a:rPr lang="zh-TW" altLang="en-US" sz="4400" b="1" dirty="0">
                <a:effectLst>
                  <a:outerShdw blurRad="38100" dist="38100" dir="2700000" algn="tl">
                    <a:srgbClr val="C0C0C0"/>
                  </a:outerShdw>
                </a:effectLst>
                <a:ea typeface="標楷體" panose="03000509000000000000" pitchFamily="65" charset="-120"/>
              </a:rPr>
              <a:t/>
            </a:r>
            <a:br>
              <a:rPr lang="zh-TW" altLang="en-US" sz="4400" b="1" dirty="0">
                <a:effectLst>
                  <a:outerShdw blurRad="38100" dist="38100" dir="2700000" algn="tl">
                    <a:srgbClr val="C0C0C0"/>
                  </a:outerShdw>
                </a:effectLst>
                <a:ea typeface="標楷體" panose="03000509000000000000" pitchFamily="65" charset="-120"/>
              </a:rPr>
            </a:br>
            <a:r>
              <a:rPr lang="zh-TW" altLang="en-US" sz="3600" b="1" dirty="0">
                <a:effectLst>
                  <a:outerShdw blurRad="38100" dist="38100" dir="2700000" algn="tl">
                    <a:srgbClr val="C0C0C0"/>
                  </a:outerShdw>
                </a:effectLst>
                <a:ea typeface="標楷體" panose="03000509000000000000" pitchFamily="65" charset="-120"/>
              </a:rPr>
              <a:t>政策的制定和執行</a:t>
            </a:r>
            <a:r>
              <a:rPr lang="en-US" altLang="zh-TW" sz="3900" b="1" dirty="0">
                <a:effectLst>
                  <a:outerShdw blurRad="38100" dist="38100" dir="2700000" algn="tl">
                    <a:srgbClr val="C0C0C0"/>
                  </a:outerShdw>
                </a:effectLst>
                <a:ea typeface="標楷體" panose="03000509000000000000" pitchFamily="65" charset="-120"/>
              </a:rPr>
              <a:t/>
            </a:r>
            <a:br>
              <a:rPr lang="en-US" altLang="zh-TW" sz="3900" b="1" dirty="0">
                <a:effectLst>
                  <a:outerShdw blurRad="38100" dist="38100" dir="2700000" algn="tl">
                    <a:srgbClr val="C0C0C0"/>
                  </a:outerShdw>
                </a:effectLst>
                <a:ea typeface="標楷體" panose="03000509000000000000" pitchFamily="65" charset="-120"/>
              </a:rPr>
            </a:br>
            <a:endParaRPr lang="en-US" altLang="zh-TW" sz="3900" b="1" dirty="0">
              <a:effectLst>
                <a:outerShdw blurRad="38100" dist="38100" dir="2700000" algn="tl">
                  <a:srgbClr val="C0C0C0"/>
                </a:outerShdw>
              </a:effectLst>
              <a:ea typeface="標楷體" panose="03000509000000000000" pitchFamily="65" charset="-120"/>
            </a:endParaRPr>
          </a:p>
        </p:txBody>
      </p:sp>
      <p:sp>
        <p:nvSpPr>
          <p:cNvPr id="5123" name="Rectangle 3">
            <a:extLst>
              <a:ext uri="{FF2B5EF4-FFF2-40B4-BE49-F238E27FC236}">
                <a16:creationId xmlns:a16="http://schemas.microsoft.com/office/drawing/2014/main" xmlns="" id="{37C2BFAA-DF8F-4F53-A2C3-96EC0E7C3F83}"/>
              </a:ext>
            </a:extLst>
          </p:cNvPr>
          <p:cNvSpPr>
            <a:spLocks noGrp="1" noChangeArrowheads="1"/>
          </p:cNvSpPr>
          <p:nvPr>
            <p:ph type="subTitle" idx="1"/>
          </p:nvPr>
        </p:nvSpPr>
        <p:spPr>
          <a:xfrm>
            <a:off x="2133600" y="5486400"/>
            <a:ext cx="4800600" cy="914400"/>
          </a:xfrm>
        </p:spPr>
        <p:txBody>
          <a:bodyPr rtlCol="0">
            <a:normAutofit fontScale="92500" lnSpcReduction="10000"/>
          </a:bodyPr>
          <a:lstStyle/>
          <a:p>
            <a:pPr marL="26988" algn="l" fontAlgn="auto">
              <a:defRPr/>
            </a:pPr>
            <a:r>
              <a:rPr lang="en-US" altLang="zh-TW" sz="1600" b="1" dirty="0">
                <a:solidFill>
                  <a:schemeClr val="folHlink"/>
                </a:solidFill>
              </a:rPr>
              <a:t>5070</a:t>
            </a:r>
          </a:p>
          <a:p>
            <a:pPr marL="26988" algn="l" fontAlgn="auto">
              <a:defRPr/>
            </a:pPr>
            <a:r>
              <a:rPr lang="en-US" altLang="zh-TW" sz="1600" b="1" dirty="0">
                <a:solidFill>
                  <a:schemeClr val="folHlink"/>
                </a:solidFill>
              </a:rPr>
              <a:t>2023/04/17</a:t>
            </a:r>
          </a:p>
          <a:p>
            <a:pPr marL="26988" algn="l" fontAlgn="auto">
              <a:defRPr/>
            </a:pPr>
            <a:r>
              <a:rPr lang="zh-TW" altLang="en-US" sz="1600" b="1" dirty="0">
                <a:solidFill>
                  <a:schemeClr val="folHlink"/>
                </a:solidFill>
              </a:rPr>
              <a:t>顧燕翎</a:t>
            </a:r>
            <a:endParaRPr lang="en-US" altLang="zh-TW" sz="1600" b="1" dirty="0">
              <a:solidFill>
                <a:schemeClr val="folHlink"/>
              </a:solidFill>
            </a:endParaRP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768" decel="100000"/>
                                        <p:tgtEl>
                                          <p:spTgt spid="5122"/>
                                        </p:tgtEl>
                                      </p:cBhvr>
                                    </p:animEffect>
                                    <p:animScale>
                                      <p:cBhvr>
                                        <p:cTn id="8" dur="768" decel="100000"/>
                                        <p:tgtEl>
                                          <p:spTgt spid="5122"/>
                                        </p:tgtEl>
                                      </p:cBhvr>
                                      <p:from x="10000" y="10000"/>
                                      <p:to x="200000" y="450000"/>
                                    </p:animScale>
                                    <p:animScale>
                                      <p:cBhvr>
                                        <p:cTn id="9" dur="1230" accel="100000" fill="hold">
                                          <p:stCondLst>
                                            <p:cond delay="768"/>
                                          </p:stCondLst>
                                        </p:cTn>
                                        <p:tgtEl>
                                          <p:spTgt spid="5122"/>
                                        </p:tgtEl>
                                      </p:cBhvr>
                                      <p:from x="200000" y="450000"/>
                                      <p:to x="100000" y="100000"/>
                                    </p:animScale>
                                    <p:set>
                                      <p:cBhvr>
                                        <p:cTn id="10" dur="768" fill="hold"/>
                                        <p:tgtEl>
                                          <p:spTgt spid="5122"/>
                                        </p:tgtEl>
                                        <p:attrNameLst>
                                          <p:attrName>ppt_x</p:attrName>
                                        </p:attrNameLst>
                                      </p:cBhvr>
                                      <p:to>
                                        <p:strVal val="(0.5)"/>
                                      </p:to>
                                    </p:set>
                                    <p:anim from="(0.5)" to="(#ppt_x)" calcmode="lin" valueType="num">
                                      <p:cBhvr>
                                        <p:cTn id="11" dur="1230" accel="100000" fill="hold">
                                          <p:stCondLst>
                                            <p:cond delay="768"/>
                                          </p:stCondLst>
                                        </p:cTn>
                                        <p:tgtEl>
                                          <p:spTgt spid="5122"/>
                                        </p:tgtEl>
                                        <p:attrNameLst>
                                          <p:attrName>ppt_x</p:attrName>
                                        </p:attrNameLst>
                                      </p:cBhvr>
                                    </p:anim>
                                    <p:set>
                                      <p:cBhvr>
                                        <p:cTn id="12" dur="768" fill="hold"/>
                                        <p:tgtEl>
                                          <p:spTgt spid="5122"/>
                                        </p:tgtEl>
                                        <p:attrNameLst>
                                          <p:attrName>ppt_y</p:attrName>
                                        </p:attrNameLst>
                                      </p:cBhvr>
                                      <p:to>
                                        <p:strVal val="(#ppt_y+0.4)"/>
                                      </p:to>
                                    </p:set>
                                    <p:anim from="(#ppt_y+0.4)" to="(#ppt_y)" calcmode="lin" valueType="num">
                                      <p:cBhvr>
                                        <p:cTn id="13" dur="1230" accel="100000" fill="hold">
                                          <p:stCondLst>
                                            <p:cond delay="768"/>
                                          </p:stCondLst>
                                        </p:cTn>
                                        <p:tgtEl>
                                          <p:spTgt spid="512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5123">
                                            <p:txEl>
                                              <p:pRg st="0" end="0"/>
                                            </p:txEl>
                                          </p:spTgt>
                                        </p:tgtEl>
                                        <p:attrNameLst>
                                          <p:attrName>style.visibility</p:attrName>
                                        </p:attrNameLst>
                                      </p:cBhvr>
                                      <p:to>
                                        <p:strVal val="visible"/>
                                      </p:to>
                                    </p:set>
                                    <p:anim calcmode="lin" valueType="num">
                                      <p:cBhvr>
                                        <p:cTn id="18" dur="500" fill="hold"/>
                                        <p:tgtEl>
                                          <p:spTgt spid="512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512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5123">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5123">
                                            <p:txEl>
                                              <p:pRg st="1" end="1"/>
                                            </p:txEl>
                                          </p:spTgt>
                                        </p:tgtEl>
                                        <p:attrNameLst>
                                          <p:attrName>style.visibility</p:attrName>
                                        </p:attrNameLst>
                                      </p:cBhvr>
                                      <p:to>
                                        <p:strVal val="visible"/>
                                      </p:to>
                                    </p:set>
                                    <p:anim calcmode="lin" valueType="num">
                                      <p:cBhvr>
                                        <p:cTn id="25" dur="500" fill="hold"/>
                                        <p:tgtEl>
                                          <p:spTgt spid="5123">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5123">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512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5123">
                                            <p:txEl>
                                              <p:pRg st="2" end="2"/>
                                            </p:txEl>
                                          </p:spTgt>
                                        </p:tgtEl>
                                        <p:attrNameLst>
                                          <p:attrName>style.visibility</p:attrName>
                                        </p:attrNameLst>
                                      </p:cBhvr>
                                      <p:to>
                                        <p:strVal val="visible"/>
                                      </p:to>
                                    </p:set>
                                    <p:anim calcmode="lin" valueType="num">
                                      <p:cBhvr>
                                        <p:cTn id="32" dur="500" fill="hold"/>
                                        <p:tgtEl>
                                          <p:spTgt spid="5123">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123">
                                            <p:txEl>
                                              <p:pRg st="2" end="2"/>
                                            </p:txEl>
                                          </p:spTgt>
                                        </p:tgtEl>
                                        <p:attrNameLst>
                                          <p:attrName>ppt_h</p:attrName>
                                        </p:attrNameLst>
                                      </p:cBhvr>
                                      <p:tavLst>
                                        <p:tav tm="0">
                                          <p:val>
                                            <p:fltVal val="0"/>
                                          </p:val>
                                        </p:tav>
                                        <p:tav tm="100000">
                                          <p:val>
                                            <p:strVal val="#ppt_h"/>
                                          </p:val>
                                        </p:tav>
                                      </p:tavLst>
                                    </p:anim>
                                    <p:animEffect transition="in" filter="fade">
                                      <p:cBhvr>
                                        <p:cTn id="34" dur="5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p:bldP spid="512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1736DD5-A9C1-47AC-8039-8ADE0B18643D}"/>
              </a:ext>
            </a:extLst>
          </p:cNvPr>
          <p:cNvSpPr>
            <a:spLocks noGrp="1"/>
          </p:cNvSpPr>
          <p:nvPr>
            <p:ph type="title"/>
          </p:nvPr>
        </p:nvSpPr>
        <p:spPr>
          <a:xfrm>
            <a:off x="1172633" y="914400"/>
            <a:ext cx="6798734" cy="1303867"/>
          </a:xfrm>
        </p:spPr>
        <p:txBody>
          <a:bodyPr/>
          <a:lstStyle/>
          <a:p>
            <a:endParaRPr lang="zh-TW" altLang="en-US"/>
          </a:p>
        </p:txBody>
      </p:sp>
      <p:pic>
        <p:nvPicPr>
          <p:cNvPr id="4" name="內容版面配置區 3">
            <a:extLst>
              <a:ext uri="{FF2B5EF4-FFF2-40B4-BE49-F238E27FC236}">
                <a16:creationId xmlns:a16="http://schemas.microsoft.com/office/drawing/2014/main" xmlns="" id="{A0E4B394-0776-4D05-9D31-7895E69D9FC7}"/>
              </a:ext>
            </a:extLst>
          </p:cNvPr>
          <p:cNvPicPr>
            <a:picLocks noGrp="1" noChangeAspect="1"/>
          </p:cNvPicPr>
          <p:nvPr>
            <p:ph idx="1"/>
          </p:nvPr>
        </p:nvPicPr>
        <p:blipFill rotWithShape="1">
          <a:blip r:embed="rId2"/>
          <a:srcRect l="7942" t="17945" r="9751" b="9060"/>
          <a:stretch/>
        </p:blipFill>
        <p:spPr>
          <a:xfrm>
            <a:off x="381000" y="381000"/>
            <a:ext cx="8610600" cy="6248400"/>
          </a:xfrm>
          <a:prstGeom prst="rect">
            <a:avLst/>
          </a:prstGeom>
        </p:spPr>
      </p:pic>
    </p:spTree>
    <p:extLst>
      <p:ext uri="{BB962C8B-B14F-4D97-AF65-F5344CB8AC3E}">
        <p14:creationId xmlns:p14="http://schemas.microsoft.com/office/powerpoint/2010/main" val="14310477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245F79E-18D1-456C-AA72-D172E3EFD2EA}"/>
              </a:ext>
            </a:extLst>
          </p:cNvPr>
          <p:cNvSpPr>
            <a:spLocks noGrp="1"/>
          </p:cNvSpPr>
          <p:nvPr>
            <p:ph type="title"/>
          </p:nvPr>
        </p:nvSpPr>
        <p:spPr/>
        <p:txBody>
          <a:bodyPr/>
          <a:lstStyle/>
          <a:p>
            <a:endParaRPr lang="zh-TW" altLang="en-US"/>
          </a:p>
        </p:txBody>
      </p:sp>
      <p:pic>
        <p:nvPicPr>
          <p:cNvPr id="4" name="內容版面配置區 4">
            <a:extLst>
              <a:ext uri="{FF2B5EF4-FFF2-40B4-BE49-F238E27FC236}">
                <a16:creationId xmlns:a16="http://schemas.microsoft.com/office/drawing/2014/main" xmlns="" id="{5FF6753B-F8A2-4FBD-A67C-9A54D01066D6}"/>
              </a:ext>
            </a:extLst>
          </p:cNvPr>
          <p:cNvPicPr>
            <a:picLocks noGrp="1" noChangeAspect="1"/>
          </p:cNvPicPr>
          <p:nvPr>
            <p:ph idx="1"/>
          </p:nvPr>
        </p:nvPicPr>
        <p:blipFill rotWithShape="1">
          <a:blip r:embed="rId2"/>
          <a:srcRect l="10433" t="18802" r="10620" b="6544"/>
          <a:stretch/>
        </p:blipFill>
        <p:spPr>
          <a:xfrm>
            <a:off x="628650" y="365126"/>
            <a:ext cx="7315200" cy="6172200"/>
          </a:xfrm>
          <a:prstGeom prst="rect">
            <a:avLst/>
          </a:prstGeom>
        </p:spPr>
      </p:pic>
      <p:cxnSp>
        <p:nvCxnSpPr>
          <p:cNvPr id="5" name="直線接點 4"/>
          <p:cNvCxnSpPr/>
          <p:nvPr/>
        </p:nvCxnSpPr>
        <p:spPr>
          <a:xfrm>
            <a:off x="1905000" y="2895600"/>
            <a:ext cx="3124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5410200" y="2438400"/>
            <a:ext cx="1447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2514600" y="4114800"/>
            <a:ext cx="419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flipV="1">
            <a:off x="1676400" y="4495800"/>
            <a:ext cx="54102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1600200" y="4953000"/>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2286000" y="5791200"/>
            <a:ext cx="4800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0176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8E93F9E-FFCA-4136-A2A4-C9C41DD53B2D}"/>
              </a:ext>
            </a:extLst>
          </p:cNvPr>
          <p:cNvSpPr>
            <a:spLocks noGrp="1"/>
          </p:cNvSpPr>
          <p:nvPr>
            <p:ph type="title"/>
          </p:nvPr>
        </p:nvSpPr>
        <p:spPr>
          <a:xfrm>
            <a:off x="1176866" y="533401"/>
            <a:ext cx="6798734" cy="914399"/>
          </a:xfrm>
        </p:spPr>
        <p:txBody>
          <a:bodyPr>
            <a:normAutofit/>
          </a:bodyPr>
          <a:lstStyle/>
          <a:p>
            <a:pPr algn="ctr"/>
            <a:r>
              <a:rPr lang="zh-TW" altLang="en-US" sz="2400" b="1" dirty="0"/>
              <a:t>勞基法第 </a:t>
            </a:r>
            <a:r>
              <a:rPr lang="en-US" altLang="zh-TW" sz="2400" b="1" dirty="0"/>
              <a:t>49 </a:t>
            </a:r>
            <a:r>
              <a:rPr lang="zh-TW" altLang="en-US" sz="2400" b="1" dirty="0"/>
              <a:t>條</a:t>
            </a:r>
            <a:br>
              <a:rPr lang="zh-TW" altLang="en-US" sz="2400" b="1" dirty="0"/>
            </a:br>
            <a:endParaRPr lang="zh-TW" altLang="en-US" sz="2400" b="1" dirty="0"/>
          </a:p>
        </p:txBody>
      </p:sp>
      <p:sp>
        <p:nvSpPr>
          <p:cNvPr id="3" name="內容版面配置區 2">
            <a:extLst>
              <a:ext uri="{FF2B5EF4-FFF2-40B4-BE49-F238E27FC236}">
                <a16:creationId xmlns:a16="http://schemas.microsoft.com/office/drawing/2014/main" xmlns="" id="{75D75412-A51C-4929-892B-E294B9A14E12}"/>
              </a:ext>
            </a:extLst>
          </p:cNvPr>
          <p:cNvSpPr>
            <a:spLocks noGrp="1"/>
          </p:cNvSpPr>
          <p:nvPr>
            <p:ph idx="1"/>
          </p:nvPr>
        </p:nvSpPr>
        <p:spPr>
          <a:xfrm>
            <a:off x="381000" y="1295400"/>
            <a:ext cx="8381999" cy="5181599"/>
          </a:xfrm>
          <a:ln>
            <a:solidFill>
              <a:srgbClr val="0070C0"/>
            </a:solidFill>
          </a:ln>
        </p:spPr>
        <p:txBody>
          <a:bodyPr>
            <a:normAutofit/>
          </a:bodyPr>
          <a:lstStyle/>
          <a:p>
            <a:r>
              <a:rPr lang="zh-TW" altLang="en-US" sz="2200" dirty="0"/>
              <a:t>雇主不得使女工於午後十時至翌晨六時之時間內工作。但雇主經工會同意，如事業單位無工會者，經勞資會議同意後，且符合下列各款規定者，不在此限：</a:t>
            </a:r>
          </a:p>
          <a:p>
            <a:r>
              <a:rPr lang="zh-TW" altLang="en-US" sz="2200" dirty="0"/>
              <a:t>一、提供必要之安全衛生設施。</a:t>
            </a:r>
          </a:p>
          <a:p>
            <a:r>
              <a:rPr lang="zh-TW" altLang="en-US" sz="2200" dirty="0"/>
              <a:t>二、無大眾運輸工具可資運用時，提供交通工具或安排女工宿舍。</a:t>
            </a:r>
          </a:p>
          <a:p>
            <a:r>
              <a:rPr lang="zh-TW" altLang="en-US" sz="2200" dirty="0"/>
              <a:t>前項第一款所稱必要之安全衛生設施，其標準由中央主管機關定之。但雇主與勞工約定之安全衛生設施優於本法者，從其約定。</a:t>
            </a:r>
          </a:p>
          <a:p>
            <a:r>
              <a:rPr lang="zh-TW" altLang="en-US" sz="2200" dirty="0"/>
              <a:t>女工因健康或其他正當理由，不能於午後十時至翌晨六時之時間內工作者，雇主不得強制其工作。</a:t>
            </a:r>
          </a:p>
          <a:p>
            <a:r>
              <a:rPr lang="zh-TW" altLang="en-US" sz="2200" dirty="0"/>
              <a:t>第一項規定，於因天災、事變或突發事件，雇主必須使女工於午後十時至翌晨六時之時間內工作時，不適用之。</a:t>
            </a:r>
          </a:p>
          <a:p>
            <a:r>
              <a:rPr lang="zh-TW" altLang="en-US" sz="2200" dirty="0"/>
              <a:t>第一項但書及前項規定，於妊娠或哺乳期間之女工，不適用之。</a:t>
            </a:r>
          </a:p>
          <a:p>
            <a:endParaRPr lang="zh-TW" altLang="en-US" dirty="0"/>
          </a:p>
        </p:txBody>
      </p:sp>
      <p:cxnSp>
        <p:nvCxnSpPr>
          <p:cNvPr id="5" name="直線接點 4"/>
          <p:cNvCxnSpPr/>
          <p:nvPr/>
        </p:nvCxnSpPr>
        <p:spPr>
          <a:xfrm>
            <a:off x="4953000" y="1981200"/>
            <a:ext cx="243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2286000" y="4572000"/>
            <a:ext cx="2057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3962400" y="5715000"/>
            <a:ext cx="4013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7226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B0B7FC5-8144-4B32-9339-CFBCEADAC6A8}"/>
              </a:ext>
            </a:extLst>
          </p:cNvPr>
          <p:cNvSpPr>
            <a:spLocks noGrp="1"/>
          </p:cNvSpPr>
          <p:nvPr>
            <p:ph type="title"/>
          </p:nvPr>
        </p:nvSpPr>
        <p:spPr>
          <a:xfrm>
            <a:off x="1176866" y="533401"/>
            <a:ext cx="6798734" cy="685799"/>
          </a:xfrm>
        </p:spPr>
        <p:txBody>
          <a:bodyPr>
            <a:normAutofit/>
          </a:bodyPr>
          <a:lstStyle/>
          <a:p>
            <a:pPr algn="ctr"/>
            <a:r>
              <a:rPr lang="zh-TW" altLang="en-US" sz="2800" b="1" dirty="0"/>
              <a:t>修法草案</a:t>
            </a:r>
          </a:p>
        </p:txBody>
      </p:sp>
      <p:sp>
        <p:nvSpPr>
          <p:cNvPr id="3" name="內容版面配置區 2">
            <a:extLst>
              <a:ext uri="{FF2B5EF4-FFF2-40B4-BE49-F238E27FC236}">
                <a16:creationId xmlns:a16="http://schemas.microsoft.com/office/drawing/2014/main" xmlns="" id="{C280566F-BF39-441C-9866-5C2A1B14DF8B}"/>
              </a:ext>
            </a:extLst>
          </p:cNvPr>
          <p:cNvSpPr>
            <a:spLocks noGrp="1"/>
          </p:cNvSpPr>
          <p:nvPr>
            <p:ph idx="1"/>
          </p:nvPr>
        </p:nvSpPr>
        <p:spPr>
          <a:xfrm>
            <a:off x="762000" y="1752599"/>
            <a:ext cx="7848599" cy="2057401"/>
          </a:xfrm>
          <a:ln>
            <a:solidFill>
              <a:srgbClr val="0070C0"/>
            </a:solidFill>
          </a:ln>
        </p:spPr>
        <p:txBody>
          <a:bodyPr>
            <a:normAutofit/>
          </a:bodyPr>
          <a:lstStyle/>
          <a:p>
            <a:r>
              <a:rPr lang="zh-TW" altLang="en-US" sz="2000" b="1" dirty="0"/>
              <a:t>第</a:t>
            </a:r>
            <a:r>
              <a:rPr lang="en-US" altLang="zh-TW" sz="2000" b="1" dirty="0"/>
              <a:t>49</a:t>
            </a:r>
            <a:r>
              <a:rPr lang="zh-TW" altLang="en-US" sz="2000" b="1" dirty="0"/>
              <a:t>條：明定雇主不得使「妊娠或哺乳期間」之女性勞工於夜間工作。惟為尊重女性勞工之個人意願，在不影響分娩後母體恢復與健康之前提下，增訂「哺乳期間」之女性勞工如有夜間工作意願，於分娩後</a:t>
            </a:r>
            <a:r>
              <a:rPr lang="en-US" altLang="zh-TW" sz="2000" b="1" dirty="0"/>
              <a:t>6</a:t>
            </a:r>
            <a:r>
              <a:rPr lang="zh-TW" altLang="en-US" sz="2000" b="1" dirty="0"/>
              <a:t>個月以上未滿</a:t>
            </a:r>
            <a:r>
              <a:rPr lang="en-US" altLang="zh-TW" sz="2000" b="1" dirty="0"/>
              <a:t>2</a:t>
            </a:r>
            <a:r>
              <a:rPr lang="zh-TW" altLang="en-US" sz="2000" b="1" dirty="0"/>
              <a:t>年之期間，經勞工健康服務醫師、職業醫學科、婦產科或兒科之專科醫師評估建議無需限制其夜間工作者，可以於夜間時段工作。 </a:t>
            </a:r>
          </a:p>
        </p:txBody>
      </p:sp>
    </p:spTree>
    <p:extLst>
      <p:ext uri="{BB962C8B-B14F-4D97-AF65-F5344CB8AC3E}">
        <p14:creationId xmlns:p14="http://schemas.microsoft.com/office/powerpoint/2010/main" val="27243525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96969AE-AC57-4821-BFF6-E6F6481FADD4}"/>
              </a:ext>
            </a:extLst>
          </p:cNvPr>
          <p:cNvSpPr>
            <a:spLocks noGrp="1"/>
          </p:cNvSpPr>
          <p:nvPr>
            <p:ph type="title"/>
          </p:nvPr>
        </p:nvSpPr>
        <p:spPr>
          <a:xfrm flipV="1">
            <a:off x="-381000" y="0"/>
            <a:ext cx="6629400" cy="365127"/>
          </a:xfrm>
        </p:spPr>
        <p:txBody>
          <a:bodyPr>
            <a:normAutofit fontScale="90000"/>
          </a:bodyPr>
          <a:lstStyle/>
          <a:p>
            <a:endParaRPr lang="zh-TW" altLang="en-US"/>
          </a:p>
        </p:txBody>
      </p:sp>
      <p:sp>
        <p:nvSpPr>
          <p:cNvPr id="3" name="內容版面配置區 2">
            <a:extLst>
              <a:ext uri="{FF2B5EF4-FFF2-40B4-BE49-F238E27FC236}">
                <a16:creationId xmlns:a16="http://schemas.microsoft.com/office/drawing/2014/main" xmlns="" id="{2CB5DB82-F3DE-4A81-840B-54027BE18C98}"/>
              </a:ext>
            </a:extLst>
          </p:cNvPr>
          <p:cNvSpPr>
            <a:spLocks noGrp="1"/>
          </p:cNvSpPr>
          <p:nvPr>
            <p:ph idx="1"/>
          </p:nvPr>
        </p:nvSpPr>
        <p:spPr>
          <a:xfrm>
            <a:off x="228600" y="228600"/>
            <a:ext cx="8763000" cy="6400800"/>
          </a:xfrm>
        </p:spPr>
        <p:txBody>
          <a:bodyPr>
            <a:normAutofit fontScale="92500" lnSpcReduction="20000"/>
          </a:bodyPr>
          <a:lstStyle/>
          <a:p>
            <a:pPr algn="ctr"/>
            <a:r>
              <a:rPr lang="zh-TW" altLang="en-US" sz="2400" b="1" dirty="0"/>
              <a:t>勞動部性平會討論</a:t>
            </a:r>
            <a:endParaRPr lang="en-US" altLang="zh-TW" sz="2400" b="1" dirty="0"/>
          </a:p>
          <a:p>
            <a:pPr algn="ctr"/>
            <a:endParaRPr lang="en-US" altLang="zh-TW" sz="2400" b="1" dirty="0"/>
          </a:p>
          <a:p>
            <a:pPr>
              <a:lnSpc>
                <a:spcPct val="110000"/>
              </a:lnSpc>
            </a:pPr>
            <a:r>
              <a:rPr lang="en-US" altLang="zh-TW" sz="2400" dirty="0"/>
              <a:t>A</a:t>
            </a:r>
            <a:r>
              <a:rPr lang="en-US" altLang="zh-TW" sz="2200" dirty="0"/>
              <a:t>: </a:t>
            </a:r>
            <a:r>
              <a:rPr lang="zh-TW" altLang="zh-TW" sz="2200" dirty="0"/>
              <a:t>女性妊娠或哺乳期間禁止夜間工作為原則，對於有夜間工作意願之女性，建議就不在此限，且修正草案第</a:t>
            </a:r>
            <a:r>
              <a:rPr lang="en-US" altLang="zh-TW" sz="2200" dirty="0"/>
              <a:t>52</a:t>
            </a:r>
            <a:r>
              <a:rPr lang="zh-TW" altLang="zh-TW" sz="2200" dirty="0"/>
              <a:t>條之</a:t>
            </a:r>
            <a:r>
              <a:rPr lang="en-US" altLang="zh-TW" sz="2200" dirty="0"/>
              <a:t>1</a:t>
            </a:r>
            <a:r>
              <a:rPr lang="zh-TW" altLang="zh-TW" sz="2200" dirty="0"/>
              <a:t>第</a:t>
            </a:r>
            <a:r>
              <a:rPr lang="en-US" altLang="zh-TW" sz="2200" dirty="0"/>
              <a:t>5</a:t>
            </a:r>
            <a:r>
              <a:rPr lang="zh-TW" altLang="zh-TW" sz="2200" dirty="0"/>
              <a:t>項已明定勞工因健康或其他正當理由，雇主不得強制其夜間工作，違反者處</a:t>
            </a:r>
            <a:r>
              <a:rPr lang="en-US" altLang="zh-TW" sz="2200" dirty="0"/>
              <a:t>6</a:t>
            </a:r>
            <a:r>
              <a:rPr lang="zh-TW" altLang="zh-TW" sz="2200" dirty="0"/>
              <a:t>個月以下有期徒刑或併科</a:t>
            </a:r>
            <a:r>
              <a:rPr lang="en-US" altLang="zh-TW" sz="2200" dirty="0"/>
              <a:t>30</a:t>
            </a:r>
            <a:r>
              <a:rPr lang="zh-TW" altLang="zh-TW" sz="2200" dirty="0"/>
              <a:t>萬元以下罰金，爰如要再請醫師開立診斷證明，似乎對女性夜間工作限制過多。另有關完全禁止分娩後</a:t>
            </a:r>
            <a:r>
              <a:rPr lang="en-US" altLang="zh-TW" sz="2200" dirty="0"/>
              <a:t>6</a:t>
            </a:r>
            <a:r>
              <a:rPr lang="zh-TW" altLang="zh-TW" sz="2200" dirty="0"/>
              <a:t>個月內女性夜間工作一節，建議</a:t>
            </a:r>
            <a:r>
              <a:rPr lang="zh-TW" altLang="zh-TW" sz="2200" dirty="0">
                <a:solidFill>
                  <a:srgbClr val="0070C0"/>
                </a:solidFill>
              </a:rPr>
              <a:t>母體產後恢復狀況應回歸由勞工自身決定</a:t>
            </a:r>
            <a:r>
              <a:rPr lang="zh-TW" altLang="zh-TW" sz="2200" dirty="0"/>
              <a:t>。</a:t>
            </a:r>
          </a:p>
          <a:p>
            <a:pPr>
              <a:lnSpc>
                <a:spcPct val="110000"/>
              </a:lnSpc>
            </a:pPr>
            <a:r>
              <a:rPr lang="en-US" altLang="zh-TW" sz="2200" dirty="0"/>
              <a:t>B: </a:t>
            </a:r>
            <a:r>
              <a:rPr lang="zh-TW" altLang="zh-TW" sz="2200" dirty="0"/>
              <a:t>行政院</a:t>
            </a:r>
            <a:r>
              <a:rPr lang="en-US" altLang="zh-TW" sz="2200" dirty="0"/>
              <a:t>111</a:t>
            </a:r>
            <a:r>
              <a:rPr lang="zh-TW" altLang="zh-TW" sz="2200" dirty="0"/>
              <a:t>年</a:t>
            </a:r>
            <a:r>
              <a:rPr lang="en-US" altLang="zh-TW" sz="2200" dirty="0"/>
              <a:t>3</a:t>
            </a:r>
            <a:r>
              <a:rPr lang="zh-TW" altLang="zh-TW" sz="2200" dirty="0"/>
              <a:t>月</a:t>
            </a:r>
            <a:r>
              <a:rPr lang="en-US" altLang="zh-TW" sz="2200" dirty="0"/>
              <a:t>22</a:t>
            </a:r>
            <a:r>
              <a:rPr lang="zh-TW" altLang="zh-TW" sz="2200" dirty="0"/>
              <a:t>日召開研商會議審議時已就修正草案第</a:t>
            </a:r>
            <a:r>
              <a:rPr lang="en-US" altLang="zh-TW" sz="2200" dirty="0"/>
              <a:t>49</a:t>
            </a:r>
            <a:r>
              <a:rPr lang="zh-TW" altLang="zh-TW" sz="2200" dirty="0"/>
              <a:t>條討論有關哺乳期間之女性勞工於分娩後</a:t>
            </a:r>
            <a:r>
              <a:rPr lang="en-US" altLang="zh-TW" sz="2200" dirty="0"/>
              <a:t>6</a:t>
            </a:r>
            <a:r>
              <a:rPr lang="zh-TW" altLang="zh-TW" sz="2200" dirty="0"/>
              <a:t>個月以上有工作意願</a:t>
            </a:r>
            <a:r>
              <a:rPr lang="zh-TW" altLang="zh-TW" sz="2200" dirty="0">
                <a:solidFill>
                  <a:srgbClr val="0070C0"/>
                </a:solidFill>
              </a:rPr>
              <a:t>無需經由專科醫師評估</a:t>
            </a:r>
            <a:r>
              <a:rPr lang="zh-TW" altLang="zh-TW" sz="2200" dirty="0"/>
              <a:t>，即</a:t>
            </a:r>
            <a:r>
              <a:rPr lang="zh-TW" altLang="zh-TW" sz="2200" dirty="0">
                <a:solidFill>
                  <a:srgbClr val="0070C0"/>
                </a:solidFill>
              </a:rPr>
              <a:t>不受禁止夜間工作規定限制</a:t>
            </a:r>
            <a:r>
              <a:rPr lang="zh-TW" altLang="zh-TW" sz="2200" dirty="0"/>
              <a:t>，以確保女性能依其意願決定是否夜間工作等一節，建議部裡可補充說明。</a:t>
            </a:r>
          </a:p>
          <a:p>
            <a:pPr>
              <a:lnSpc>
                <a:spcPct val="110000"/>
              </a:lnSpc>
            </a:pPr>
            <a:r>
              <a:rPr lang="en-US" altLang="zh-TW" sz="2200" dirty="0"/>
              <a:t>C:</a:t>
            </a:r>
            <a:r>
              <a:rPr lang="zh-TW" altLang="zh-TW" sz="2200" dirty="0"/>
              <a:t>此草案面臨尊重女性自主選擇權（選擇夜間工作</a:t>
            </a:r>
            <a:r>
              <a:rPr lang="en-US" altLang="zh-TW" sz="2200" dirty="0"/>
              <a:t>)</a:t>
            </a:r>
            <a:r>
              <a:rPr lang="zh-TW" altLang="zh-TW" sz="2200" dirty="0"/>
              <a:t>和保護懷孕哺乳期間女性的</a:t>
            </a:r>
            <a:r>
              <a:rPr lang="zh-TW" altLang="zh-TW" sz="2200" dirty="0">
                <a:solidFill>
                  <a:srgbClr val="0070C0"/>
                </a:solidFill>
              </a:rPr>
              <a:t>兩難</a:t>
            </a:r>
            <a:r>
              <a:rPr lang="zh-TW" altLang="zh-TW" sz="2200" dirty="0"/>
              <a:t>。我們需要了解，女性在工作場所中面臨夜間工作的需要時，是否真的有完全自主的選擇權。有沒有可能在自由選擇的表象下，她迫於各種壓力，</a:t>
            </a:r>
            <a:r>
              <a:rPr lang="zh-TW" altLang="zh-TW" sz="2200" dirty="0">
                <a:solidFill>
                  <a:srgbClr val="0070C0"/>
                </a:solidFill>
              </a:rPr>
              <a:t>沒有說不的權利</a:t>
            </a:r>
            <a:r>
              <a:rPr lang="zh-TW" altLang="zh-TW" sz="2200" dirty="0"/>
              <a:t>。</a:t>
            </a:r>
          </a:p>
          <a:p>
            <a:pPr>
              <a:lnSpc>
                <a:spcPct val="110000"/>
              </a:lnSpc>
            </a:pPr>
            <a:r>
              <a:rPr lang="en-US" altLang="zh-TW" sz="2200" dirty="0"/>
              <a:t>D: </a:t>
            </a:r>
            <a:r>
              <a:rPr lang="zh-TW" altLang="zh-TW" sz="2200" dirty="0"/>
              <a:t>依修正草案第</a:t>
            </a:r>
            <a:r>
              <a:rPr lang="en-US" altLang="zh-TW" sz="2200" dirty="0"/>
              <a:t>52</a:t>
            </a:r>
            <a:r>
              <a:rPr lang="zh-TW" altLang="zh-TW" sz="2200" dirty="0"/>
              <a:t>條之</a:t>
            </a:r>
            <a:r>
              <a:rPr lang="en-US" altLang="zh-TW" sz="2200" dirty="0"/>
              <a:t>1</a:t>
            </a:r>
            <a:r>
              <a:rPr lang="zh-TW" altLang="zh-TW" sz="2200" dirty="0"/>
              <a:t>第</a:t>
            </a:r>
            <a:r>
              <a:rPr lang="en-US" altLang="zh-TW" sz="2200" dirty="0"/>
              <a:t>5</a:t>
            </a:r>
            <a:r>
              <a:rPr lang="zh-TW" altLang="zh-TW" sz="2200" dirty="0"/>
              <a:t>項，理論上勞工得拒絕雇主強迫夜間工作之要求，惟從</a:t>
            </a:r>
            <a:r>
              <a:rPr lang="en-US" altLang="zh-TW" sz="2200" dirty="0"/>
              <a:t>CEDAW</a:t>
            </a:r>
            <a:r>
              <a:rPr lang="zh-TW" altLang="zh-TW" sz="2200" dirty="0"/>
              <a:t>第</a:t>
            </a:r>
            <a:r>
              <a:rPr lang="en-US" altLang="zh-TW" sz="2200" dirty="0"/>
              <a:t>11</a:t>
            </a:r>
            <a:r>
              <a:rPr lang="zh-TW" altLang="zh-TW" sz="2200" dirty="0"/>
              <a:t>條第</a:t>
            </a:r>
            <a:r>
              <a:rPr lang="en-US" altLang="zh-TW" sz="2200" dirty="0"/>
              <a:t>2</a:t>
            </a:r>
            <a:r>
              <a:rPr lang="zh-TW" altLang="zh-TW" sz="2200" dirty="0"/>
              <a:t>項來看，妊娠或哺乳期間之女性是需特別保護之對象，爰</a:t>
            </a:r>
            <a:r>
              <a:rPr lang="zh-TW" altLang="zh-TW" sz="2200" dirty="0">
                <a:solidFill>
                  <a:srgbClr val="0070C0"/>
                </a:solidFill>
              </a:rPr>
              <a:t>立法時應衡量她們是否能保護自身，如有辦法則毋須再加以限制，惟實務上她們顯然無法保護自身，爰修正草案第</a:t>
            </a:r>
            <a:r>
              <a:rPr lang="en-US" altLang="zh-TW" sz="2200" dirty="0">
                <a:solidFill>
                  <a:srgbClr val="0070C0"/>
                </a:solidFill>
              </a:rPr>
              <a:t>49</a:t>
            </a:r>
            <a:r>
              <a:rPr lang="zh-TW" altLang="zh-TW" sz="2200" dirty="0">
                <a:solidFill>
                  <a:srgbClr val="0070C0"/>
                </a:solidFill>
              </a:rPr>
              <a:t>條確有其必要性。</a:t>
            </a:r>
          </a:p>
          <a:p>
            <a:pPr>
              <a:lnSpc>
                <a:spcPct val="110000"/>
              </a:lnSpc>
            </a:pPr>
            <a:endParaRPr lang="zh-TW" altLang="en-US" sz="2200" dirty="0"/>
          </a:p>
        </p:txBody>
      </p:sp>
    </p:spTree>
    <p:extLst>
      <p:ext uri="{BB962C8B-B14F-4D97-AF65-F5344CB8AC3E}">
        <p14:creationId xmlns:p14="http://schemas.microsoft.com/office/powerpoint/2010/main" val="1851465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EB2B43A-A320-4FEC-92D2-C7A6095211E8}"/>
              </a:ext>
            </a:extLst>
          </p:cNvPr>
          <p:cNvSpPr>
            <a:spLocks noGrp="1"/>
          </p:cNvSpPr>
          <p:nvPr>
            <p:ph type="title"/>
          </p:nvPr>
        </p:nvSpPr>
        <p:spPr>
          <a:xfrm>
            <a:off x="914400" y="76200"/>
            <a:ext cx="7061200" cy="1447800"/>
          </a:xfrm>
        </p:spPr>
        <p:txBody>
          <a:bodyPr>
            <a:normAutofit/>
          </a:bodyPr>
          <a:lstStyle/>
          <a:p>
            <a:r>
              <a:rPr lang="en-US" altLang="zh-TW" sz="2800" b="1" dirty="0"/>
              <a:t/>
            </a:r>
            <a:br>
              <a:rPr lang="en-US" altLang="zh-TW" sz="2800" b="1" dirty="0"/>
            </a:br>
            <a:r>
              <a:rPr lang="zh-TW" altLang="en-US" sz="2400" b="1" dirty="0">
                <a:solidFill>
                  <a:srgbClr val="7030A0"/>
                </a:solidFill>
                <a:latin typeface="KaiTi" panose="02010609060101010101" pitchFamily="49" charset="-122"/>
                <a:ea typeface="KaiTi" panose="02010609060101010101" pitchFamily="49" charset="-122"/>
              </a:rPr>
              <a:t>有關性別的爭議</a:t>
            </a:r>
            <a:r>
              <a:rPr lang="en-US" altLang="zh-TW" sz="2400" b="1" dirty="0"/>
              <a:t/>
            </a:r>
            <a:br>
              <a:rPr lang="en-US" altLang="zh-TW" sz="2400" b="1" dirty="0"/>
            </a:br>
            <a:r>
              <a:rPr lang="en-US" altLang="zh-TW" sz="2400" b="1" dirty="0"/>
              <a:t>2018</a:t>
            </a:r>
            <a:r>
              <a:rPr lang="zh-TW" altLang="en-US" sz="2400" b="1" dirty="0"/>
              <a:t>消歧公約第三次國家報告國際審查會議</a:t>
            </a:r>
            <a:endParaRPr lang="zh-TW" altLang="en-US" sz="2400" dirty="0"/>
          </a:p>
        </p:txBody>
      </p:sp>
      <p:sp>
        <p:nvSpPr>
          <p:cNvPr id="3" name="內容版面配置區 2">
            <a:extLst>
              <a:ext uri="{FF2B5EF4-FFF2-40B4-BE49-F238E27FC236}">
                <a16:creationId xmlns:a16="http://schemas.microsoft.com/office/drawing/2014/main" xmlns="" id="{2B3AD2C2-822E-4FA1-BEF3-B00CA6F9DC46}"/>
              </a:ext>
            </a:extLst>
          </p:cNvPr>
          <p:cNvSpPr>
            <a:spLocks noGrp="1"/>
          </p:cNvSpPr>
          <p:nvPr>
            <p:ph idx="1"/>
          </p:nvPr>
        </p:nvSpPr>
        <p:spPr>
          <a:xfrm>
            <a:off x="381000" y="1752600"/>
            <a:ext cx="8153399" cy="4800599"/>
          </a:xfrm>
          <a:ln>
            <a:solidFill>
              <a:srgbClr val="0070C0"/>
            </a:solidFill>
          </a:ln>
        </p:spPr>
        <p:txBody>
          <a:bodyPr>
            <a:normAutofit fontScale="85000" lnSpcReduction="20000"/>
          </a:bodyPr>
          <a:lstStyle/>
          <a:p>
            <a:r>
              <a:rPr lang="zh-TW" altLang="en-US" b="1" dirty="0"/>
              <a:t> </a:t>
            </a:r>
            <a:r>
              <a:rPr lang="zh-TW" altLang="en-US" b="1" i="1" dirty="0"/>
              <a:t>中華兒少愛滋關懷協會 </a:t>
            </a:r>
            <a:endParaRPr lang="en-US" altLang="zh-TW" i="1" dirty="0"/>
          </a:p>
          <a:p>
            <a:endParaRPr lang="en-US" altLang="zh-TW" dirty="0"/>
          </a:p>
          <a:p>
            <a:r>
              <a:rPr lang="zh-TW" altLang="en-US" dirty="0"/>
              <a:t>原本我國法律中的性別定義跟聯合國</a:t>
            </a:r>
            <a:r>
              <a:rPr lang="en-US" altLang="zh-TW" dirty="0"/>
              <a:t>CEDAW</a:t>
            </a:r>
            <a:r>
              <a:rPr lang="zh-TW" altLang="en-US" dirty="0"/>
              <a:t>的定義是相同的，但是</a:t>
            </a:r>
            <a:endParaRPr lang="en-US" altLang="zh-TW" b="1" dirty="0"/>
          </a:p>
          <a:p>
            <a:r>
              <a:rPr lang="zh-TW" altLang="en-US" sz="2600" dirty="0"/>
              <a:t>後來性別的定義被擴張成為「多元性別」，甚至多元性別成了</a:t>
            </a:r>
            <a:r>
              <a:rPr lang="en-US" altLang="zh-TW" sz="2600" dirty="0"/>
              <a:t>LGBTQ</a:t>
            </a:r>
            <a:r>
              <a:rPr lang="zh-TW" altLang="en-US" sz="2600" dirty="0"/>
              <a:t>的同義詞。</a:t>
            </a:r>
          </a:p>
          <a:p>
            <a:r>
              <a:rPr lang="zh-TW" altLang="en-US" sz="2600" dirty="0"/>
              <a:t>舉例來說：</a:t>
            </a:r>
          </a:p>
          <a:p>
            <a:r>
              <a:rPr lang="en-US" altLang="zh-TW" sz="2600" dirty="0"/>
              <a:t>1. </a:t>
            </a:r>
            <a:r>
              <a:rPr lang="zh-TW" altLang="en-US" sz="2600" dirty="0"/>
              <a:t>行政院所舉辦的多元的性別攝影比賽，比賽主題與方向限定為</a:t>
            </a:r>
            <a:r>
              <a:rPr lang="en-US" altLang="zh-TW" sz="2600" dirty="0"/>
              <a:t>LGBTQ</a:t>
            </a:r>
            <a:r>
              <a:rPr lang="zh-TW" altLang="en-US" sz="2600" dirty="0"/>
              <a:t>。</a:t>
            </a:r>
            <a:r>
              <a:rPr lang="zh-TW" altLang="en-US" sz="2600" b="1" dirty="0"/>
              <a:t>女人根本被排除在外</a:t>
            </a:r>
            <a:r>
              <a:rPr lang="zh-TW" altLang="en-US" sz="2600" dirty="0"/>
              <a:t>。</a:t>
            </a:r>
          </a:p>
          <a:p>
            <a:r>
              <a:rPr lang="en-US" altLang="zh-TW" sz="2600" dirty="0"/>
              <a:t>2. </a:t>
            </a:r>
            <a:r>
              <a:rPr lang="zh-TW" altLang="en-US" sz="2600" dirty="0"/>
              <a:t>政府經費支持的電台節目性別平等</a:t>
            </a:r>
            <a:r>
              <a:rPr lang="en-US" altLang="zh-TW" sz="2600" dirty="0"/>
              <a:t>Easy go</a:t>
            </a:r>
            <a:r>
              <a:rPr lang="zh-TW" altLang="en-US" sz="2600" dirty="0"/>
              <a:t>節目中，與</a:t>
            </a:r>
            <a:r>
              <a:rPr lang="en-US" altLang="zh-TW" sz="2600" dirty="0"/>
              <a:t>LGBTQ</a:t>
            </a:r>
            <a:r>
              <a:rPr lang="zh-TW" altLang="en-US" sz="2600" dirty="0"/>
              <a:t>相關的話題是女性的兩倍。</a:t>
            </a:r>
          </a:p>
          <a:p>
            <a:r>
              <a:rPr lang="en-US" altLang="zh-TW" sz="2600" dirty="0"/>
              <a:t>3.</a:t>
            </a:r>
            <a:r>
              <a:rPr lang="zh-TW" altLang="en-US" sz="2600" dirty="0"/>
              <a:t>大專院校原本名為婦女研究的計畫或是課程，被迫更名為性別研究課程。</a:t>
            </a:r>
          </a:p>
          <a:p>
            <a:r>
              <a:rPr lang="zh-TW" altLang="en-US" dirty="0"/>
              <a:t/>
            </a:r>
            <a:br>
              <a:rPr lang="zh-TW" altLang="en-US" dirty="0"/>
            </a:br>
            <a:endParaRPr lang="zh-TW" altLang="en-US" dirty="0"/>
          </a:p>
        </p:txBody>
      </p:sp>
    </p:spTree>
    <p:extLst>
      <p:ext uri="{BB962C8B-B14F-4D97-AF65-F5344CB8AC3E}">
        <p14:creationId xmlns:p14="http://schemas.microsoft.com/office/powerpoint/2010/main" val="793783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xmlns="" id="{39EAE618-88F4-46AC-A314-CDE1223A767C}"/>
              </a:ext>
            </a:extLst>
          </p:cNvPr>
          <p:cNvSpPr>
            <a:spLocks noGrp="1"/>
          </p:cNvSpPr>
          <p:nvPr>
            <p:ph type="title"/>
          </p:nvPr>
        </p:nvSpPr>
        <p:spPr/>
        <p:txBody>
          <a:bodyPr>
            <a:normAutofit/>
          </a:bodyPr>
          <a:lstStyle/>
          <a:p>
            <a:r>
              <a:rPr lang="en-US" altLang="zh-TW" sz="3200" b="1" dirty="0">
                <a:latin typeface="+mn-lt"/>
              </a:rPr>
              <a:t>Sex vs Gender</a:t>
            </a:r>
            <a:endParaRPr lang="zh-TW" altLang="en-US" sz="3200" b="1" dirty="0">
              <a:latin typeface="+mn-lt"/>
            </a:endParaRPr>
          </a:p>
        </p:txBody>
      </p:sp>
      <p:sp>
        <p:nvSpPr>
          <p:cNvPr id="3" name="內容版面配置區 2">
            <a:extLst>
              <a:ext uri="{FF2B5EF4-FFF2-40B4-BE49-F238E27FC236}">
                <a16:creationId xmlns:a16="http://schemas.microsoft.com/office/drawing/2014/main" xmlns="" id="{558A3E62-E599-46BC-932C-29B509701872}"/>
              </a:ext>
            </a:extLst>
          </p:cNvPr>
          <p:cNvSpPr>
            <a:spLocks noGrp="1"/>
          </p:cNvSpPr>
          <p:nvPr>
            <p:ph idx="1"/>
          </p:nvPr>
        </p:nvSpPr>
        <p:spPr>
          <a:xfrm>
            <a:off x="741465" y="2285999"/>
            <a:ext cx="7773884" cy="3621233"/>
          </a:xfrm>
        </p:spPr>
        <p:txBody>
          <a:bodyPr>
            <a:normAutofit/>
          </a:bodyPr>
          <a:lstStyle/>
          <a:p>
            <a:endParaRPr lang="en-US" altLang="zh-TW" sz="1800" b="1" dirty="0"/>
          </a:p>
          <a:p>
            <a:r>
              <a:rPr lang="en-US" altLang="zh-TW" sz="2000" b="1" dirty="0"/>
              <a:t>2018</a:t>
            </a:r>
            <a:r>
              <a:rPr lang="zh-TW" altLang="zh-TW" sz="2000" b="1" dirty="0"/>
              <a:t>年</a:t>
            </a:r>
            <a:r>
              <a:rPr lang="en-US" altLang="zh-TW" sz="2000" b="1" dirty="0"/>
              <a:t>7</a:t>
            </a:r>
            <a:r>
              <a:rPr lang="zh-TW" altLang="zh-TW" sz="2000" b="1" dirty="0"/>
              <a:t>月：台北 第三次 聯合國消歧公約</a:t>
            </a:r>
            <a:r>
              <a:rPr lang="en-US" altLang="zh-TW" sz="2000" b="1" dirty="0"/>
              <a:t>(CEDAW)</a:t>
            </a:r>
            <a:r>
              <a:rPr lang="zh-TW" altLang="zh-TW" sz="2000" b="1" dirty="0"/>
              <a:t>國家報告國際審查委員會結論：</a:t>
            </a:r>
            <a:endParaRPr lang="en-US" altLang="zh-TW" sz="2000" b="1" dirty="0"/>
          </a:p>
          <a:p>
            <a:pPr marL="0" indent="0">
              <a:buNone/>
            </a:pPr>
            <a:r>
              <a:rPr lang="en-US" altLang="zh-TW" sz="2000" b="1" dirty="0"/>
              <a:t>  </a:t>
            </a:r>
            <a:r>
              <a:rPr lang="zh-TW" altLang="zh-TW" sz="2000" b="1" dirty="0"/>
              <a:t>台灣政府對於性別一詞的概念和用法都不恰當，要求按照消歧公約對於生理性別</a:t>
            </a:r>
            <a:r>
              <a:rPr lang="en-US" altLang="zh-TW" sz="2000" b="1" dirty="0"/>
              <a:t>(sex)</a:t>
            </a:r>
            <a:r>
              <a:rPr lang="zh-TW" altLang="zh-TW" sz="2000" b="1" dirty="0"/>
              <a:t>和社會性別</a:t>
            </a:r>
            <a:r>
              <a:rPr lang="en-US" altLang="zh-TW" sz="2000" b="1" dirty="0"/>
              <a:t>(gender)</a:t>
            </a:r>
            <a:r>
              <a:rPr lang="zh-TW" altLang="zh-TW" sz="2000" b="1" dirty="0"/>
              <a:t>的定義，修改國內的法律用詞和政策文件。</a:t>
            </a:r>
          </a:p>
          <a:p>
            <a:pPr marL="0" indent="0">
              <a:buNone/>
            </a:pPr>
            <a:r>
              <a:rPr lang="en-US" altLang="zh-TW" sz="2000" b="1" dirty="0"/>
              <a:t> </a:t>
            </a:r>
            <a:endParaRPr lang="zh-TW" altLang="zh-TW" sz="2000" b="1" dirty="0"/>
          </a:p>
          <a:p>
            <a:endParaRPr lang="en-US" altLang="zh-TW" sz="1800" b="1" dirty="0"/>
          </a:p>
          <a:p>
            <a:r>
              <a:rPr lang="zh-TW" altLang="zh-TW" sz="2000" b="1" dirty="0"/>
              <a:t>性平處</a:t>
            </a:r>
            <a:r>
              <a:rPr lang="zh-TW" altLang="en-US" sz="2000" b="1" dirty="0"/>
              <a:t>：</a:t>
            </a:r>
            <a:r>
              <a:rPr lang="zh-TW" altLang="zh-TW" sz="2000" b="1" dirty="0"/>
              <a:t>翻譯之誤：</a:t>
            </a:r>
            <a:r>
              <a:rPr lang="zh-TW" altLang="en-US" sz="2000" b="1" dirty="0"/>
              <a:t>“</a:t>
            </a:r>
            <a:r>
              <a:rPr lang="en-US" altLang="zh-TW" sz="2000" b="1" dirty="0"/>
              <a:t>lost in </a:t>
            </a:r>
            <a:r>
              <a:rPr lang="en-US" altLang="zh-TW" sz="2000" b="1" i="1" dirty="0">
                <a:solidFill>
                  <a:srgbClr val="7030A0"/>
                </a:solidFill>
              </a:rPr>
              <a:t>translation</a:t>
            </a:r>
            <a:r>
              <a:rPr lang="zh-TW" altLang="zh-TW" sz="2000" b="1" i="1" dirty="0">
                <a:solidFill>
                  <a:srgbClr val="7030A0"/>
                </a:solidFill>
              </a:rPr>
              <a:t>（翻譯的迷失）</a:t>
            </a:r>
            <a:r>
              <a:rPr lang="zh-TW" altLang="en-US" sz="2000" b="1" i="1" dirty="0">
                <a:solidFill>
                  <a:srgbClr val="7030A0"/>
                </a:solidFill>
              </a:rPr>
              <a:t>”</a:t>
            </a:r>
            <a:endParaRPr lang="en-US" altLang="zh-TW" sz="2000" b="1" i="1" dirty="0">
              <a:solidFill>
                <a:srgbClr val="7030A0"/>
              </a:solidFill>
            </a:endParaRPr>
          </a:p>
          <a:p>
            <a:endParaRPr lang="en-US" altLang="zh-TW" sz="2000" b="1" dirty="0"/>
          </a:p>
          <a:p>
            <a:endParaRPr lang="zh-TW" altLang="en-US" sz="1800" b="1" dirty="0"/>
          </a:p>
        </p:txBody>
      </p:sp>
      <p:sp>
        <p:nvSpPr>
          <p:cNvPr id="4" name="矩形: 圓角 3">
            <a:extLst>
              <a:ext uri="{FF2B5EF4-FFF2-40B4-BE49-F238E27FC236}">
                <a16:creationId xmlns:a16="http://schemas.microsoft.com/office/drawing/2014/main" xmlns="" id="{C2BE1DDD-E5B9-4B70-8FE7-EF7BD826F4D1}"/>
              </a:ext>
            </a:extLst>
          </p:cNvPr>
          <p:cNvSpPr/>
          <p:nvPr/>
        </p:nvSpPr>
        <p:spPr>
          <a:xfrm>
            <a:off x="628650" y="2616344"/>
            <a:ext cx="7886699" cy="1625311"/>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350" dirty="0"/>
              <a:t>與</a:t>
            </a:r>
          </a:p>
        </p:txBody>
      </p:sp>
      <p:sp>
        <p:nvSpPr>
          <p:cNvPr id="6" name="矩形: 圓角 5">
            <a:extLst>
              <a:ext uri="{FF2B5EF4-FFF2-40B4-BE49-F238E27FC236}">
                <a16:creationId xmlns:a16="http://schemas.microsoft.com/office/drawing/2014/main" xmlns="" id="{0F174323-84E7-4FEF-BD11-C1FCD62B0200}"/>
              </a:ext>
            </a:extLst>
          </p:cNvPr>
          <p:cNvSpPr/>
          <p:nvPr/>
        </p:nvSpPr>
        <p:spPr>
          <a:xfrm>
            <a:off x="609600" y="5105400"/>
            <a:ext cx="7773884" cy="522360"/>
          </a:xfrm>
          <a:prstGeom prst="roundRect">
            <a:avLst/>
          </a:prstGeom>
          <a:noFill/>
          <a:ln w="28575">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sz="1350"/>
          </a:p>
        </p:txBody>
      </p:sp>
    </p:spTree>
    <p:extLst>
      <p:ext uri="{BB962C8B-B14F-4D97-AF65-F5344CB8AC3E}">
        <p14:creationId xmlns:p14="http://schemas.microsoft.com/office/powerpoint/2010/main" val="930818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B27588BD-8DD7-48FC-9BBE-3ED341DC1DCC}"/>
              </a:ext>
            </a:extLst>
          </p:cNvPr>
          <p:cNvSpPr>
            <a:spLocks noGrp="1"/>
          </p:cNvSpPr>
          <p:nvPr>
            <p:ph type="title"/>
          </p:nvPr>
        </p:nvSpPr>
        <p:spPr>
          <a:xfrm>
            <a:off x="1371370" y="381000"/>
            <a:ext cx="6056645" cy="938977"/>
          </a:xfrm>
          <a:ln w="38100">
            <a:solidFill>
              <a:schemeClr val="accent5">
                <a:lumMod val="75000"/>
              </a:schemeClr>
            </a:solidFill>
          </a:ln>
        </p:spPr>
        <p:style>
          <a:lnRef idx="1">
            <a:schemeClr val="accent6"/>
          </a:lnRef>
          <a:fillRef idx="2">
            <a:schemeClr val="accent6"/>
          </a:fillRef>
          <a:effectRef idx="1">
            <a:schemeClr val="accent6"/>
          </a:effectRef>
          <a:fontRef idx="minor">
            <a:schemeClr val="dk1"/>
          </a:fontRef>
        </p:style>
        <p:txBody>
          <a:bodyPr>
            <a:normAutofit fontScale="90000"/>
          </a:bodyPr>
          <a:lstStyle/>
          <a:p>
            <a:r>
              <a:rPr lang="zh-TW" altLang="zh-TW" sz="3000" dirty="0"/>
              <a:t/>
            </a:r>
            <a:br>
              <a:rPr lang="zh-TW" altLang="zh-TW" sz="3000" dirty="0"/>
            </a:br>
            <a:r>
              <a:rPr lang="zh-TW" altLang="en-US" sz="3000" b="1" dirty="0">
                <a:latin typeface="KaiTi" panose="02010609060101010101" pitchFamily="49" charset="-122"/>
                <a:ea typeface="KaiTi" panose="02010609060101010101" pitchFamily="49" charset="-122"/>
              </a:rPr>
              <a:t>消歧公約</a:t>
            </a:r>
            <a:r>
              <a:rPr lang="en-US" altLang="zh-TW" sz="3000" b="1" dirty="0">
                <a:latin typeface="KaiTi" panose="02010609060101010101" pitchFamily="49" charset="-122"/>
                <a:ea typeface="KaiTi" panose="02010609060101010101" pitchFamily="49" charset="-122"/>
              </a:rPr>
              <a:t>(CEDAW)</a:t>
            </a:r>
            <a:r>
              <a:rPr lang="zh-TW" altLang="en-US" sz="3000" b="1" dirty="0">
                <a:latin typeface="KaiTi" panose="02010609060101010101" pitchFamily="49" charset="-122"/>
                <a:ea typeface="KaiTi" panose="02010609060101010101" pitchFamily="49" charset="-122"/>
              </a:rPr>
              <a:t>國際審委會原文</a:t>
            </a:r>
            <a:r>
              <a:rPr lang="zh-TW" altLang="zh-TW" sz="3000" b="1" dirty="0"/>
              <a:t/>
            </a:r>
            <a:br>
              <a:rPr lang="zh-TW" altLang="zh-TW" sz="3000" b="1" dirty="0"/>
            </a:br>
            <a:endParaRPr lang="zh-TW" altLang="en-US" sz="3000" dirty="0"/>
          </a:p>
        </p:txBody>
      </p:sp>
      <p:sp>
        <p:nvSpPr>
          <p:cNvPr id="3" name="內容版面配置區 2">
            <a:extLst>
              <a:ext uri="{FF2B5EF4-FFF2-40B4-BE49-F238E27FC236}">
                <a16:creationId xmlns:a16="http://schemas.microsoft.com/office/drawing/2014/main" xmlns="" id="{558A3E62-E599-46BC-932C-29B509701872}"/>
              </a:ext>
            </a:extLst>
          </p:cNvPr>
          <p:cNvSpPr>
            <a:spLocks noGrp="1"/>
          </p:cNvSpPr>
          <p:nvPr>
            <p:ph idx="1"/>
          </p:nvPr>
        </p:nvSpPr>
        <p:spPr>
          <a:xfrm>
            <a:off x="457200" y="1371600"/>
            <a:ext cx="8229600" cy="5105400"/>
          </a:xfrm>
          <a:ln w="60325" cmpd="dbl">
            <a:solidFill>
              <a:schemeClr val="accent5">
                <a:lumMod val="50000"/>
              </a:schemeClr>
            </a:solidFill>
          </a:ln>
        </p:spPr>
        <p:txBody>
          <a:bodyPr>
            <a:normAutofit fontScale="92500" lnSpcReduction="20000"/>
          </a:bodyPr>
          <a:lstStyle/>
          <a:p>
            <a:r>
              <a:rPr lang="en-US" altLang="zh-TW" dirty="0"/>
              <a:t>The IRC is concerned with the inappropriate conceptual and practical use of the terms “sex” and “gender” in Taiwan. In the CEDAW jurisprudence the Convention refers to sex based discrimination, but also covers gender-based discrimination against women. </a:t>
            </a:r>
            <a:r>
              <a:rPr lang="en-US" altLang="zh-TW" dirty="0">
                <a:solidFill>
                  <a:srgbClr val="7030A0"/>
                </a:solidFill>
              </a:rPr>
              <a:t>The term “sex” refers to biological differences between men and women. The term “gender” refers to socially constructed identities,</a:t>
            </a:r>
            <a:r>
              <a:rPr lang="en-US" altLang="zh-TW" dirty="0"/>
              <a:t> attributes and roles for women and men and society’s social and cultural meaning for these biological differences resulting in hierarchical relationships between women and men and in the distribution of power and rights favoring men and disadvantaging women.</a:t>
            </a:r>
            <a:endParaRPr lang="zh-TW" altLang="zh-TW" dirty="0"/>
          </a:p>
          <a:p>
            <a:r>
              <a:rPr lang="en-US" altLang="zh-TW" dirty="0"/>
              <a:t>The IRC recommends the Government to align all the legislative texts and policy documents and promote the correct and consistent understanding of the </a:t>
            </a:r>
            <a:r>
              <a:rPr lang="en-US" altLang="zh-TW" dirty="0">
                <a:solidFill>
                  <a:srgbClr val="7030A0"/>
                </a:solidFill>
              </a:rPr>
              <a:t>terms “sex” and “gender” in line with CEDAW </a:t>
            </a:r>
            <a:r>
              <a:rPr lang="en-US" altLang="zh-TW" dirty="0"/>
              <a:t>Convention and the Committee’s General Recommendation No. 28.</a:t>
            </a:r>
            <a:endParaRPr lang="zh-TW" altLang="zh-TW" dirty="0"/>
          </a:p>
          <a:p>
            <a:pPr marL="0" indent="0">
              <a:buNone/>
            </a:pPr>
            <a:endParaRPr lang="zh-TW" altLang="zh-TW" dirty="0"/>
          </a:p>
        </p:txBody>
      </p:sp>
      <p:sp>
        <p:nvSpPr>
          <p:cNvPr id="6" name="矩形 5">
            <a:extLst>
              <a:ext uri="{FF2B5EF4-FFF2-40B4-BE49-F238E27FC236}">
                <a16:creationId xmlns:a16="http://schemas.microsoft.com/office/drawing/2014/main" xmlns="" id="{20F37C81-92B2-448D-B9A2-324103A72E7C}"/>
              </a:ext>
            </a:extLst>
          </p:cNvPr>
          <p:cNvSpPr/>
          <p:nvPr/>
        </p:nvSpPr>
        <p:spPr>
          <a:xfrm>
            <a:off x="0" y="0"/>
            <a:ext cx="9170020" cy="6858000"/>
          </a:xfrm>
          <a:prstGeom prst="rect">
            <a:avLst/>
          </a:prstGeom>
          <a:no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350" dirty="0"/>
              <a:t>小與酷炫風五 </a:t>
            </a:r>
            <a:r>
              <a:rPr lang="en-US" altLang="zh-TW" sz="1350" dirty="0"/>
              <a:t>.</a:t>
            </a:r>
            <a:endParaRPr lang="zh-TW" altLang="en-US" sz="1350" dirty="0"/>
          </a:p>
        </p:txBody>
      </p:sp>
    </p:spTree>
    <p:extLst>
      <p:ext uri="{BB962C8B-B14F-4D97-AF65-F5344CB8AC3E}">
        <p14:creationId xmlns:p14="http://schemas.microsoft.com/office/powerpoint/2010/main" val="3342527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xmlns="" id="{906D3718-8FC9-46CE-A7EA-EBA901DEAF32}"/>
              </a:ext>
            </a:extLst>
          </p:cNvPr>
          <p:cNvSpPr>
            <a:spLocks noGrp="1" noChangeArrowheads="1"/>
          </p:cNvSpPr>
          <p:nvPr>
            <p:ph type="title"/>
          </p:nvPr>
        </p:nvSpPr>
        <p:spPr bwMode="auto">
          <a:xfrm>
            <a:off x="658654" y="1516141"/>
            <a:ext cx="7886700"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spAutoFit/>
          </a:bodyPr>
          <a:lstStyle/>
          <a:p>
            <a:pPr eaLnBrk="0" fontAlgn="base" hangingPunct="0">
              <a:lnSpc>
                <a:spcPct val="100000"/>
              </a:lnSpc>
              <a:spcAft>
                <a:spcPct val="0"/>
              </a:spcAft>
            </a:pPr>
            <a:r>
              <a:rPr lang="en-US" altLang="zh-TW" sz="900" baseline="30000" dirty="0">
                <a:latin typeface="Calibri" panose="020F0502020204030204" pitchFamily="34" charset="0"/>
                <a:ea typeface="新細明體" panose="02020500000000000000" pitchFamily="18" charset="-120"/>
                <a:cs typeface="Times New Roman" panose="02020603050405020304" pitchFamily="18" charset="0"/>
              </a:rPr>
              <a:t>[1]</a:t>
            </a:r>
            <a:r>
              <a:rPr lang="en-US" altLang="zh-TW" sz="900" dirty="0">
                <a:latin typeface="Calibri" panose="020F0502020204030204" pitchFamily="34" charset="0"/>
                <a:ea typeface="新細明體" panose="02020500000000000000" pitchFamily="18" charset="-120"/>
                <a:cs typeface="Times New Roman" panose="02020603050405020304" pitchFamily="18" charset="0"/>
              </a:rPr>
              <a:t> </a:t>
            </a:r>
            <a:endParaRPr lang="en-US" altLang="zh-TW" sz="1350" dirty="0">
              <a:latin typeface="Arial" panose="020B0604020202020204" pitchFamily="34" charset="0"/>
            </a:endParaRPr>
          </a:p>
        </p:txBody>
      </p:sp>
      <p:graphicFrame>
        <p:nvGraphicFramePr>
          <p:cNvPr id="6" name="內容版面配置區 5">
            <a:extLst>
              <a:ext uri="{FF2B5EF4-FFF2-40B4-BE49-F238E27FC236}">
                <a16:creationId xmlns:a16="http://schemas.microsoft.com/office/drawing/2014/main" xmlns="" id="{1DDEF4E3-42F6-4783-80BD-98ED0DFA4989}"/>
              </a:ext>
            </a:extLst>
          </p:cNvPr>
          <p:cNvGraphicFramePr>
            <a:graphicFrameLocks noGrp="1"/>
          </p:cNvGraphicFramePr>
          <p:nvPr>
            <p:ph idx="1"/>
            <p:extLst/>
          </p:nvPr>
        </p:nvGraphicFramePr>
        <p:xfrm>
          <a:off x="533400" y="990600"/>
          <a:ext cx="8305800" cy="6705599"/>
        </p:xfrm>
        <a:graphic>
          <a:graphicData uri="http://schemas.openxmlformats.org/drawingml/2006/table">
            <a:tbl>
              <a:tblPr firstRow="1" firstCol="1" bandRow="1">
                <a:tableStyleId>{5C22544A-7EE6-4342-B048-85BDC9FD1C3A}</a:tableStyleId>
              </a:tblPr>
              <a:tblGrid>
                <a:gridCol w="4150374">
                  <a:extLst>
                    <a:ext uri="{9D8B030D-6E8A-4147-A177-3AD203B41FA5}">
                      <a16:colId xmlns:a16="http://schemas.microsoft.com/office/drawing/2014/main" xmlns="" val="24107811"/>
                    </a:ext>
                  </a:extLst>
                </a:gridCol>
                <a:gridCol w="4155426">
                  <a:extLst>
                    <a:ext uri="{9D8B030D-6E8A-4147-A177-3AD203B41FA5}">
                      <a16:colId xmlns:a16="http://schemas.microsoft.com/office/drawing/2014/main" xmlns="" val="4287497374"/>
                    </a:ext>
                  </a:extLst>
                </a:gridCol>
              </a:tblGrid>
              <a:tr h="376727">
                <a:tc>
                  <a:txBody>
                    <a:bodyPr/>
                    <a:lstStyle/>
                    <a:p>
                      <a:pPr algn="just" fontAlgn="base">
                        <a:lnSpc>
                          <a:spcPts val="2100"/>
                        </a:lnSpc>
                        <a:spcAft>
                          <a:spcPts val="0"/>
                        </a:spcAft>
                      </a:pPr>
                      <a:r>
                        <a:rPr lang="zh-TW" sz="1100" kern="150">
                          <a:effectLst/>
                        </a:rPr>
                        <a:t>中文</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pPr algn="just" fontAlgn="base">
                        <a:lnSpc>
                          <a:spcPts val="2100"/>
                        </a:lnSpc>
                        <a:spcAft>
                          <a:spcPts val="0"/>
                        </a:spcAft>
                      </a:pPr>
                      <a:r>
                        <a:rPr lang="zh-TW" sz="1100" kern="150">
                          <a:effectLst/>
                        </a:rPr>
                        <a:t>英文</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xmlns="" val="1539025802"/>
                  </a:ext>
                </a:extLst>
              </a:tr>
              <a:tr h="505910">
                <a:tc>
                  <a:txBody>
                    <a:bodyPr/>
                    <a:lstStyle/>
                    <a:p>
                      <a:pPr algn="just" fontAlgn="base">
                        <a:lnSpc>
                          <a:spcPts val="2100"/>
                        </a:lnSpc>
                        <a:spcAft>
                          <a:spcPts val="0"/>
                        </a:spcAft>
                      </a:pPr>
                      <a:r>
                        <a:rPr lang="zh-TW" sz="1100" kern="150" dirty="0">
                          <a:effectLst/>
                        </a:rPr>
                        <a:t>性別</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pPr algn="just" fontAlgn="base">
                        <a:lnSpc>
                          <a:spcPts val="2100"/>
                        </a:lnSpc>
                        <a:spcAft>
                          <a:spcPts val="0"/>
                        </a:spcAft>
                      </a:pPr>
                      <a:r>
                        <a:rPr lang="en-US" sz="1100" kern="150">
                          <a:effectLst/>
                        </a:rPr>
                        <a:t>Gender</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xmlns="" val="1558616581"/>
                  </a:ext>
                </a:extLst>
              </a:tr>
              <a:tr h="505910">
                <a:tc>
                  <a:txBody>
                    <a:bodyPr/>
                    <a:lstStyle/>
                    <a:p>
                      <a:pPr algn="just" fontAlgn="base">
                        <a:lnSpc>
                          <a:spcPts val="2100"/>
                        </a:lnSpc>
                        <a:spcAft>
                          <a:spcPts val="0"/>
                        </a:spcAft>
                      </a:pPr>
                      <a:r>
                        <a:rPr lang="zh-TW" sz="1100" kern="150" dirty="0">
                          <a:effectLst/>
                        </a:rPr>
                        <a:t>性傾向</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pPr algn="just" fontAlgn="base">
                        <a:lnSpc>
                          <a:spcPts val="2100"/>
                        </a:lnSpc>
                        <a:spcAft>
                          <a:spcPts val="0"/>
                        </a:spcAft>
                      </a:pPr>
                      <a:r>
                        <a:rPr lang="en-US" sz="1100" kern="150" dirty="0">
                          <a:effectLst/>
                        </a:rPr>
                        <a:t>Sexual orientation</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xmlns="" val="1802846751"/>
                  </a:ext>
                </a:extLst>
              </a:tr>
              <a:tr h="505910">
                <a:tc>
                  <a:txBody>
                    <a:bodyPr/>
                    <a:lstStyle/>
                    <a:p>
                      <a:pPr algn="just" fontAlgn="base">
                        <a:lnSpc>
                          <a:spcPts val="2100"/>
                        </a:lnSpc>
                        <a:spcAft>
                          <a:spcPts val="0"/>
                        </a:spcAft>
                      </a:pPr>
                      <a:r>
                        <a:rPr lang="zh-TW" sz="1100" kern="150" dirty="0">
                          <a:effectLst/>
                        </a:rPr>
                        <a:t>性侵害</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pPr algn="just" fontAlgn="base">
                        <a:lnSpc>
                          <a:spcPts val="2100"/>
                        </a:lnSpc>
                        <a:spcAft>
                          <a:spcPts val="0"/>
                        </a:spcAft>
                      </a:pPr>
                      <a:r>
                        <a:rPr lang="en-US" sz="1100" kern="150">
                          <a:effectLst/>
                        </a:rPr>
                        <a:t>Sexual assault</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xmlns="" val="825089606"/>
                  </a:ext>
                </a:extLst>
              </a:tr>
              <a:tr h="597169">
                <a:tc>
                  <a:txBody>
                    <a:bodyPr/>
                    <a:lstStyle/>
                    <a:p>
                      <a:pPr algn="just" fontAlgn="base">
                        <a:lnSpc>
                          <a:spcPts val="2100"/>
                        </a:lnSpc>
                        <a:spcAft>
                          <a:spcPts val="0"/>
                        </a:spcAft>
                      </a:pPr>
                      <a:r>
                        <a:rPr lang="zh-TW" sz="1100" kern="150">
                          <a:effectLst/>
                        </a:rPr>
                        <a:t>性騷擾</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pPr algn="just" fontAlgn="base">
                        <a:lnSpc>
                          <a:spcPts val="2100"/>
                        </a:lnSpc>
                        <a:spcAft>
                          <a:spcPts val="0"/>
                        </a:spcAft>
                      </a:pPr>
                      <a:r>
                        <a:rPr lang="en-US" sz="1000" kern="150">
                          <a:effectLst/>
                        </a:rPr>
                        <a:t>Sexual harassment</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xmlns="" val="1433971921"/>
                  </a:ext>
                </a:extLst>
              </a:tr>
              <a:tr h="560926">
                <a:tc>
                  <a:txBody>
                    <a:bodyPr/>
                    <a:lstStyle/>
                    <a:p>
                      <a:pPr algn="just" fontAlgn="base">
                        <a:lnSpc>
                          <a:spcPts val="2100"/>
                        </a:lnSpc>
                        <a:spcAft>
                          <a:spcPts val="0"/>
                        </a:spcAft>
                      </a:pPr>
                      <a:r>
                        <a:rPr lang="zh-TW" sz="1100" kern="150">
                          <a:effectLst/>
                        </a:rPr>
                        <a:t>性霸凌</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pPr algn="just" fontAlgn="base">
                        <a:lnSpc>
                          <a:spcPts val="2100"/>
                        </a:lnSpc>
                        <a:spcAft>
                          <a:spcPts val="0"/>
                        </a:spcAft>
                      </a:pPr>
                      <a:r>
                        <a:rPr lang="en-US" sz="1000" kern="150" dirty="0">
                          <a:effectLst/>
                        </a:rPr>
                        <a:t>Sexual bullying</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xmlns="" val="801113525"/>
                  </a:ext>
                </a:extLst>
              </a:tr>
              <a:tr h="503956">
                <a:tc>
                  <a:txBody>
                    <a:bodyPr/>
                    <a:lstStyle/>
                    <a:p>
                      <a:pPr algn="just" fontAlgn="base">
                        <a:lnSpc>
                          <a:spcPts val="2100"/>
                        </a:lnSpc>
                        <a:spcAft>
                          <a:spcPts val="0"/>
                        </a:spcAft>
                      </a:pPr>
                      <a:r>
                        <a:rPr lang="zh-TW" sz="1100" kern="150">
                          <a:effectLst/>
                        </a:rPr>
                        <a:t>性別認同</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pPr algn="just" fontAlgn="base">
                        <a:lnSpc>
                          <a:spcPts val="2100"/>
                        </a:lnSpc>
                        <a:spcAft>
                          <a:spcPts val="0"/>
                        </a:spcAft>
                      </a:pPr>
                      <a:r>
                        <a:rPr lang="en-US" sz="1000" kern="150">
                          <a:effectLst/>
                        </a:rPr>
                        <a:t>Gender identity</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xmlns="" val="1083230941"/>
                  </a:ext>
                </a:extLst>
              </a:tr>
              <a:tr h="503956">
                <a:tc>
                  <a:txBody>
                    <a:bodyPr/>
                    <a:lstStyle/>
                    <a:p>
                      <a:pPr algn="just" fontAlgn="base">
                        <a:lnSpc>
                          <a:spcPts val="2100"/>
                        </a:lnSpc>
                        <a:spcAft>
                          <a:spcPts val="0"/>
                        </a:spcAft>
                      </a:pPr>
                      <a:r>
                        <a:rPr lang="zh-TW" sz="1100" kern="150" dirty="0">
                          <a:effectLst/>
                        </a:rPr>
                        <a:t>性別特質</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pPr algn="just" fontAlgn="base">
                        <a:lnSpc>
                          <a:spcPts val="2100"/>
                        </a:lnSpc>
                        <a:spcAft>
                          <a:spcPts val="0"/>
                        </a:spcAft>
                      </a:pPr>
                      <a:r>
                        <a:rPr lang="en-US" sz="1000" kern="150">
                          <a:effectLst/>
                        </a:rPr>
                        <a:t>Gender traits</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xmlns="" val="992894633"/>
                  </a:ext>
                </a:extLst>
              </a:tr>
              <a:tr h="503956">
                <a:tc>
                  <a:txBody>
                    <a:bodyPr/>
                    <a:lstStyle/>
                    <a:p>
                      <a:pPr algn="just" fontAlgn="base">
                        <a:lnSpc>
                          <a:spcPts val="2100"/>
                        </a:lnSpc>
                        <a:spcAft>
                          <a:spcPts val="0"/>
                        </a:spcAft>
                      </a:pPr>
                      <a:r>
                        <a:rPr lang="zh-TW" sz="1100" kern="150">
                          <a:effectLst/>
                        </a:rPr>
                        <a:t>性別歧視</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pPr algn="just" fontAlgn="base">
                        <a:lnSpc>
                          <a:spcPts val="2100"/>
                        </a:lnSpc>
                        <a:spcAft>
                          <a:spcPts val="0"/>
                        </a:spcAft>
                      </a:pPr>
                      <a:r>
                        <a:rPr lang="en-US" sz="1000" kern="150">
                          <a:effectLst/>
                        </a:rPr>
                        <a:t>Gender discrimination</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xmlns="" val="991101000"/>
                  </a:ext>
                </a:extLst>
              </a:tr>
              <a:tr h="2141179">
                <a:tc>
                  <a:txBody>
                    <a:bodyPr/>
                    <a:lstStyle/>
                    <a:p>
                      <a:pPr algn="just" fontAlgn="base">
                        <a:lnSpc>
                          <a:spcPts val="2100"/>
                        </a:lnSpc>
                        <a:spcAft>
                          <a:spcPts val="0"/>
                        </a:spcAft>
                      </a:pPr>
                      <a:r>
                        <a:rPr lang="zh-TW" sz="1100" kern="150" dirty="0">
                          <a:effectLst/>
                        </a:rPr>
                        <a:t>任一性別人數</a:t>
                      </a:r>
                      <a:r>
                        <a:rPr lang="en-US" sz="1100" kern="150" dirty="0">
                          <a:effectLst/>
                        </a:rPr>
                        <a:t>(</a:t>
                      </a:r>
                      <a:r>
                        <a:rPr lang="zh-TW" sz="1100" kern="150" dirty="0">
                          <a:effectLst/>
                        </a:rPr>
                        <a:t>代表</a:t>
                      </a:r>
                      <a:r>
                        <a:rPr lang="en-US" sz="1100" kern="150" dirty="0">
                          <a:effectLst/>
                        </a:rPr>
                        <a:t>)</a:t>
                      </a:r>
                      <a:r>
                        <a:rPr lang="zh-TW" sz="1100" kern="150" dirty="0">
                          <a:effectLst/>
                        </a:rPr>
                        <a:t>不得少於三分之一</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pPr algn="just" fontAlgn="base">
                        <a:lnSpc>
                          <a:spcPts val="2100"/>
                        </a:lnSpc>
                        <a:spcAft>
                          <a:spcPts val="0"/>
                        </a:spcAft>
                      </a:pPr>
                      <a:r>
                        <a:rPr lang="en-US" sz="1000" kern="150" dirty="0">
                          <a:effectLst/>
                        </a:rPr>
                        <a:t>Neither gender should occupy less than one-third of the seats of the committee/commission</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xmlns="" val="1618792925"/>
                  </a:ext>
                </a:extLst>
              </a:tr>
            </a:tbl>
          </a:graphicData>
        </a:graphic>
      </p:graphicFrame>
      <p:sp>
        <p:nvSpPr>
          <p:cNvPr id="2" name="矩形 1">
            <a:extLst>
              <a:ext uri="{FF2B5EF4-FFF2-40B4-BE49-F238E27FC236}">
                <a16:creationId xmlns:a16="http://schemas.microsoft.com/office/drawing/2014/main" xmlns="" id="{2C73D756-7C8F-4A32-92DB-F516CFC006C2}"/>
              </a:ext>
            </a:extLst>
          </p:cNvPr>
          <p:cNvSpPr/>
          <p:nvPr/>
        </p:nvSpPr>
        <p:spPr>
          <a:xfrm>
            <a:off x="3352800" y="457200"/>
            <a:ext cx="2646878" cy="461665"/>
          </a:xfrm>
          <a:prstGeom prst="rect">
            <a:avLst/>
          </a:prstGeom>
        </p:spPr>
        <p:txBody>
          <a:bodyPr wrap="none">
            <a:spAutoFit/>
          </a:bodyPr>
          <a:lstStyle/>
          <a:p>
            <a:r>
              <a:rPr lang="zh-TW" altLang="en-US" sz="2400" b="1" dirty="0"/>
              <a:t>性平處的翻譯指令</a:t>
            </a:r>
          </a:p>
        </p:txBody>
      </p:sp>
    </p:spTree>
    <p:extLst>
      <p:ext uri="{BB962C8B-B14F-4D97-AF65-F5344CB8AC3E}">
        <p14:creationId xmlns:p14="http://schemas.microsoft.com/office/powerpoint/2010/main" val="3270305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733AB34-6E5D-4231-B3CD-E60DB9AC7076}"/>
              </a:ext>
            </a:extLst>
          </p:cNvPr>
          <p:cNvSpPr>
            <a:spLocks noGrp="1"/>
          </p:cNvSpPr>
          <p:nvPr>
            <p:ph type="title"/>
          </p:nvPr>
        </p:nvSpPr>
        <p:spPr>
          <a:xfrm>
            <a:off x="633845" y="365760"/>
            <a:ext cx="7886700" cy="542960"/>
          </a:xfrm>
        </p:spPr>
        <p:txBody>
          <a:bodyPr>
            <a:normAutofit fontScale="90000"/>
          </a:bodyPr>
          <a:lstStyle/>
          <a:p>
            <a:endParaRPr lang="zh-TW" altLang="en-US" dirty="0"/>
          </a:p>
        </p:txBody>
      </p:sp>
      <p:graphicFrame>
        <p:nvGraphicFramePr>
          <p:cNvPr id="6" name="內容版面配置區 5">
            <a:extLst>
              <a:ext uri="{FF2B5EF4-FFF2-40B4-BE49-F238E27FC236}">
                <a16:creationId xmlns:a16="http://schemas.microsoft.com/office/drawing/2014/main" xmlns="" id="{EDBF051F-C04D-433D-B85A-8C52CF8E722A}"/>
              </a:ext>
            </a:extLst>
          </p:cNvPr>
          <p:cNvGraphicFramePr>
            <a:graphicFrameLocks noGrp="1"/>
          </p:cNvGraphicFramePr>
          <p:nvPr>
            <p:ph idx="1"/>
            <p:extLst/>
          </p:nvPr>
        </p:nvGraphicFramePr>
        <p:xfrm>
          <a:off x="152400" y="685800"/>
          <a:ext cx="8305800" cy="6477001"/>
        </p:xfrm>
        <a:graphic>
          <a:graphicData uri="http://schemas.openxmlformats.org/drawingml/2006/table">
            <a:tbl>
              <a:tblPr/>
              <a:tblGrid>
                <a:gridCol w="568300">
                  <a:extLst>
                    <a:ext uri="{9D8B030D-6E8A-4147-A177-3AD203B41FA5}">
                      <a16:colId xmlns:a16="http://schemas.microsoft.com/office/drawing/2014/main" xmlns="" val="3224863675"/>
                    </a:ext>
                  </a:extLst>
                </a:gridCol>
                <a:gridCol w="1655307">
                  <a:extLst>
                    <a:ext uri="{9D8B030D-6E8A-4147-A177-3AD203B41FA5}">
                      <a16:colId xmlns:a16="http://schemas.microsoft.com/office/drawing/2014/main" xmlns="" val="3356834585"/>
                    </a:ext>
                  </a:extLst>
                </a:gridCol>
                <a:gridCol w="2231736">
                  <a:extLst>
                    <a:ext uri="{9D8B030D-6E8A-4147-A177-3AD203B41FA5}">
                      <a16:colId xmlns:a16="http://schemas.microsoft.com/office/drawing/2014/main" xmlns="" val="3857498514"/>
                    </a:ext>
                  </a:extLst>
                </a:gridCol>
                <a:gridCol w="3850457">
                  <a:extLst>
                    <a:ext uri="{9D8B030D-6E8A-4147-A177-3AD203B41FA5}">
                      <a16:colId xmlns:a16="http://schemas.microsoft.com/office/drawing/2014/main" xmlns="" val="2329863571"/>
                    </a:ext>
                  </a:extLst>
                </a:gridCol>
              </a:tblGrid>
              <a:tr h="321894">
                <a:tc>
                  <a:txBody>
                    <a:bodyPr/>
                    <a:lstStyle/>
                    <a:p>
                      <a:pPr algn="just">
                        <a:lnSpc>
                          <a:spcPts val="2100"/>
                        </a:lnSpc>
                      </a:pPr>
                      <a:r>
                        <a:rPr lang="zh-TW" altLang="en-US" sz="1400">
                          <a:effectLst/>
                          <a:latin typeface="標楷體" panose="03000509000000000000" pitchFamily="65" charset="-120"/>
                          <a:ea typeface="標楷體" panose="03000509000000000000" pitchFamily="65" charset="-120"/>
                        </a:rPr>
                        <a:t>編號</a:t>
                      </a:r>
                      <a:endParaRPr lang="zh-TW" altLang="en-US">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a:lnSpc>
                          <a:spcPts val="2100"/>
                        </a:lnSpc>
                      </a:pPr>
                      <a:r>
                        <a:rPr lang="zh-TW" altLang="en-US" sz="1400">
                          <a:effectLst/>
                          <a:latin typeface="標楷體" panose="03000509000000000000" pitchFamily="65" charset="-120"/>
                          <a:ea typeface="標楷體" panose="03000509000000000000" pitchFamily="65" charset="-120"/>
                        </a:rPr>
                        <a:t>中文</a:t>
                      </a:r>
                      <a:endParaRPr lang="zh-TW" alt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a:lnSpc>
                          <a:spcPts val="2100"/>
                        </a:lnSpc>
                      </a:pPr>
                      <a:r>
                        <a:rPr lang="zh-TW" altLang="en-US" sz="1400" dirty="0">
                          <a:effectLst/>
                          <a:latin typeface="標楷體" panose="03000509000000000000" pitchFamily="65" charset="-120"/>
                          <a:ea typeface="標楷體" panose="03000509000000000000" pitchFamily="65" charset="-120"/>
                        </a:rPr>
                        <a:t>英文</a:t>
                      </a:r>
                      <a:endParaRPr lang="zh-TW" altLang="en-US"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a:lnSpc>
                          <a:spcPts val="2100"/>
                        </a:lnSpc>
                      </a:pPr>
                      <a:r>
                        <a:rPr lang="zh-TW" altLang="en-US" sz="1400">
                          <a:effectLst/>
                          <a:latin typeface="標楷體" panose="03000509000000000000" pitchFamily="65" charset="-120"/>
                          <a:ea typeface="標楷體" panose="03000509000000000000" pitchFamily="65" charset="-120"/>
                        </a:rPr>
                        <a:t>審議結論</a:t>
                      </a:r>
                      <a:endParaRPr lang="zh-TW" altLang="en-US">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3483363942"/>
                  </a:ext>
                </a:extLst>
              </a:tr>
              <a:tr h="670628">
                <a:tc>
                  <a:txBody>
                    <a:bodyPr/>
                    <a:lstStyle/>
                    <a:p>
                      <a:pPr algn="just">
                        <a:lnSpc>
                          <a:spcPts val="2100"/>
                        </a:lnSpc>
                      </a:pPr>
                      <a:r>
                        <a:rPr lang="en-US" sz="1400">
                          <a:effectLst/>
                          <a:latin typeface="標楷體" panose="03000509000000000000" pitchFamily="65" charset="-120"/>
                        </a:rPr>
                        <a:t>1</a:t>
                      </a:r>
                      <a:endParaRPr lang="en-US">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zh-TW" altLang="en-US" sz="1400" dirty="0">
                          <a:effectLst/>
                          <a:latin typeface="標楷體" panose="03000509000000000000" pitchFamily="65" charset="-120"/>
                          <a:ea typeface="標楷體" panose="03000509000000000000" pitchFamily="65" charset="-120"/>
                        </a:rPr>
                        <a:t>性別</a:t>
                      </a:r>
                      <a:endParaRPr lang="zh-TW" altLang="en-US"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en-US" sz="1400">
                          <a:effectLst/>
                          <a:latin typeface="Times New Roman" panose="02020603050405020304" pitchFamily="18" charset="0"/>
                        </a:rPr>
                        <a:t>Gender</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en-US" sz="1400">
                          <a:effectLst/>
                          <a:latin typeface="Times New Roman" panose="02020603050405020304" pitchFamily="18" charset="0"/>
                        </a:rPr>
                        <a:t>gender (</a:t>
                      </a:r>
                      <a:r>
                        <a:rPr lang="zh-TW" altLang="en-US" sz="1400">
                          <a:effectLst/>
                          <a:latin typeface="新細明體" panose="02020500000000000000" pitchFamily="18" charset="-120"/>
                          <a:ea typeface="新細明體" panose="02020500000000000000" pitchFamily="18" charset="-120"/>
                        </a:rPr>
                        <a:t>心理性別</a:t>
                      </a:r>
                      <a:r>
                        <a:rPr lang="en-US" altLang="zh-TW" sz="1400">
                          <a:effectLst/>
                          <a:latin typeface="Times New Roman" panose="02020603050405020304" pitchFamily="18" charset="0"/>
                        </a:rPr>
                        <a:t>/</a:t>
                      </a:r>
                      <a:r>
                        <a:rPr lang="zh-TW" altLang="en-US" sz="1400">
                          <a:effectLst/>
                          <a:latin typeface="新細明體" panose="02020500000000000000" pitchFamily="18" charset="-120"/>
                          <a:ea typeface="新細明體" panose="02020500000000000000" pitchFamily="18" charset="-120"/>
                        </a:rPr>
                        <a:t>社會性別</a:t>
                      </a:r>
                      <a:r>
                        <a:rPr lang="en-US" altLang="zh-TW" sz="1400">
                          <a:effectLst/>
                          <a:latin typeface="Times New Roman" panose="02020603050405020304" pitchFamily="18" charset="0"/>
                        </a:rPr>
                        <a:t>)</a:t>
                      </a:r>
                      <a:endParaRPr lang="zh-TW" altLang="en-US">
                        <a:effectLst/>
                      </a:endParaRPr>
                    </a:p>
                    <a:p>
                      <a:pPr algn="just">
                        <a:lnSpc>
                          <a:spcPts val="2100"/>
                        </a:lnSpc>
                      </a:pPr>
                      <a:r>
                        <a:rPr lang="en-US" sz="1400">
                          <a:effectLst/>
                          <a:latin typeface="Times New Roman" panose="02020603050405020304" pitchFamily="18" charset="0"/>
                        </a:rPr>
                        <a:t>sex (</a:t>
                      </a:r>
                      <a:r>
                        <a:rPr lang="zh-TW" altLang="en-US" sz="1400">
                          <a:effectLst/>
                          <a:latin typeface="新細明體" panose="02020500000000000000" pitchFamily="18" charset="-120"/>
                          <a:ea typeface="新細明體" panose="02020500000000000000" pitchFamily="18" charset="-120"/>
                        </a:rPr>
                        <a:t>生理性別</a:t>
                      </a:r>
                      <a:r>
                        <a:rPr lang="en-US" altLang="zh-TW" sz="1400">
                          <a:effectLst/>
                          <a:latin typeface="Times New Roman" panose="02020603050405020304" pitchFamily="18" charset="0"/>
                        </a:rPr>
                        <a:t>)</a:t>
                      </a:r>
                      <a:endParaRPr lang="zh-TW" altLang="en-US">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77756189"/>
                  </a:ext>
                </a:extLst>
              </a:tr>
              <a:tr h="321894">
                <a:tc>
                  <a:txBody>
                    <a:bodyPr/>
                    <a:lstStyle/>
                    <a:p>
                      <a:pPr algn="just">
                        <a:lnSpc>
                          <a:spcPts val="2100"/>
                        </a:lnSpc>
                      </a:pPr>
                      <a:r>
                        <a:rPr lang="en-US" sz="1400">
                          <a:effectLst/>
                          <a:latin typeface="標楷體" panose="03000509000000000000" pitchFamily="65" charset="-120"/>
                        </a:rPr>
                        <a:t>2</a:t>
                      </a:r>
                      <a:endParaRPr lang="en-US">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zh-TW" altLang="en-US" sz="1400">
                          <a:effectLst/>
                          <a:latin typeface="標楷體" panose="03000509000000000000" pitchFamily="65" charset="-120"/>
                          <a:ea typeface="標楷體" panose="03000509000000000000" pitchFamily="65" charset="-120"/>
                        </a:rPr>
                        <a:t>性傾向</a:t>
                      </a:r>
                      <a:endParaRPr lang="zh-TW" alt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en-US" sz="1400">
                          <a:effectLst/>
                          <a:latin typeface="Times New Roman" panose="02020603050405020304" pitchFamily="18" charset="0"/>
                        </a:rPr>
                        <a:t>Sexual orientation</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en-US" sz="1400">
                          <a:effectLst/>
                          <a:latin typeface="Times New Roman" panose="02020603050405020304" pitchFamily="18" charset="0"/>
                        </a:rPr>
                        <a:t>sexual orientation</a:t>
                      </a:r>
                      <a:endParaRPr lang="en-US">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32060859"/>
                  </a:ext>
                </a:extLst>
              </a:tr>
              <a:tr h="321894">
                <a:tc>
                  <a:txBody>
                    <a:bodyPr/>
                    <a:lstStyle/>
                    <a:p>
                      <a:pPr algn="just">
                        <a:lnSpc>
                          <a:spcPts val="2100"/>
                        </a:lnSpc>
                      </a:pPr>
                      <a:r>
                        <a:rPr lang="en-US" sz="1400">
                          <a:effectLst/>
                          <a:latin typeface="標楷體" panose="03000509000000000000" pitchFamily="65" charset="-120"/>
                        </a:rPr>
                        <a:t>3</a:t>
                      </a:r>
                      <a:endParaRPr lang="en-US">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zh-TW" altLang="en-US" sz="1400">
                          <a:effectLst/>
                          <a:latin typeface="標楷體" panose="03000509000000000000" pitchFamily="65" charset="-120"/>
                          <a:ea typeface="標楷體" panose="03000509000000000000" pitchFamily="65" charset="-120"/>
                        </a:rPr>
                        <a:t>性侵害</a:t>
                      </a:r>
                      <a:endParaRPr lang="zh-TW" alt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en-US" sz="1400">
                          <a:effectLst/>
                          <a:latin typeface="Times New Roman" panose="02020603050405020304" pitchFamily="18" charset="0"/>
                        </a:rPr>
                        <a:t>Sexual assault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en-US" sz="1400">
                          <a:effectLst/>
                          <a:latin typeface="Times New Roman" panose="02020603050405020304" pitchFamily="18" charset="0"/>
                        </a:rPr>
                        <a:t>sexual assault</a:t>
                      </a:r>
                      <a:endParaRPr lang="en-US">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28303792"/>
                  </a:ext>
                </a:extLst>
              </a:tr>
              <a:tr h="321894">
                <a:tc>
                  <a:txBody>
                    <a:bodyPr/>
                    <a:lstStyle/>
                    <a:p>
                      <a:pPr algn="just">
                        <a:lnSpc>
                          <a:spcPts val="2100"/>
                        </a:lnSpc>
                      </a:pPr>
                      <a:r>
                        <a:rPr lang="en-US" sz="1400">
                          <a:effectLst/>
                          <a:latin typeface="標楷體" panose="03000509000000000000" pitchFamily="65" charset="-120"/>
                        </a:rPr>
                        <a:t>4</a:t>
                      </a:r>
                      <a:endParaRPr lang="en-US">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zh-TW" altLang="en-US" sz="1400">
                          <a:effectLst/>
                          <a:latin typeface="標楷體" panose="03000509000000000000" pitchFamily="65" charset="-120"/>
                          <a:ea typeface="標楷體" panose="03000509000000000000" pitchFamily="65" charset="-120"/>
                        </a:rPr>
                        <a:t>性騷擾</a:t>
                      </a:r>
                      <a:endParaRPr lang="zh-TW" alt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en-US" sz="1350">
                          <a:effectLst/>
                          <a:latin typeface="Times New Roman" panose="02020603050405020304" pitchFamily="18" charset="0"/>
                        </a:rPr>
                        <a:t>Sexual harassment</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en-US" sz="1350">
                          <a:effectLst/>
                          <a:latin typeface="Times New Roman" panose="02020603050405020304" pitchFamily="18" charset="0"/>
                        </a:rPr>
                        <a:t>sexual harassment</a:t>
                      </a:r>
                      <a:endParaRPr lang="en-US">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28947113"/>
                  </a:ext>
                </a:extLst>
              </a:tr>
              <a:tr h="444263">
                <a:tc>
                  <a:txBody>
                    <a:bodyPr/>
                    <a:lstStyle/>
                    <a:p>
                      <a:pPr algn="just">
                        <a:lnSpc>
                          <a:spcPts val="2100"/>
                        </a:lnSpc>
                      </a:pPr>
                      <a:r>
                        <a:rPr lang="en-US" sz="1400">
                          <a:effectLst/>
                          <a:latin typeface="標楷體" panose="03000509000000000000" pitchFamily="65" charset="-120"/>
                        </a:rPr>
                        <a:t>5</a:t>
                      </a:r>
                      <a:endParaRPr lang="en-US">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zh-TW" altLang="en-US" sz="1400">
                          <a:effectLst/>
                          <a:latin typeface="標楷體" panose="03000509000000000000" pitchFamily="65" charset="-120"/>
                          <a:ea typeface="標楷體" panose="03000509000000000000" pitchFamily="65" charset="-120"/>
                        </a:rPr>
                        <a:t>性霸凌</a:t>
                      </a:r>
                      <a:endParaRPr lang="zh-TW" alt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en-US" sz="1350">
                          <a:effectLst/>
                          <a:latin typeface="Times New Roman" panose="02020603050405020304" pitchFamily="18" charset="0"/>
                        </a:rPr>
                        <a:t>Sexual bullying</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en-US" sz="1350">
                          <a:effectLst/>
                          <a:latin typeface="Times New Roman" panose="02020603050405020304" pitchFamily="18" charset="0"/>
                        </a:rPr>
                        <a:t>sexual bullying</a:t>
                      </a:r>
                      <a:endParaRPr lang="en-US">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70641885"/>
                  </a:ext>
                </a:extLst>
              </a:tr>
              <a:tr h="321894">
                <a:tc>
                  <a:txBody>
                    <a:bodyPr/>
                    <a:lstStyle/>
                    <a:p>
                      <a:pPr algn="just">
                        <a:lnSpc>
                          <a:spcPts val="2100"/>
                        </a:lnSpc>
                      </a:pPr>
                      <a:r>
                        <a:rPr lang="en-US" sz="1400">
                          <a:effectLst/>
                          <a:latin typeface="標楷體" panose="03000509000000000000" pitchFamily="65" charset="-120"/>
                        </a:rPr>
                        <a:t>6</a:t>
                      </a:r>
                      <a:endParaRPr lang="en-US">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zh-TW" altLang="en-US" sz="1400">
                          <a:effectLst/>
                          <a:latin typeface="標楷體" panose="03000509000000000000" pitchFamily="65" charset="-120"/>
                          <a:ea typeface="標楷體" panose="03000509000000000000" pitchFamily="65" charset="-120"/>
                        </a:rPr>
                        <a:t>性別認同</a:t>
                      </a:r>
                      <a:endParaRPr lang="zh-TW" alt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en-US" sz="1350">
                          <a:effectLst/>
                          <a:latin typeface="Times New Roman" panose="02020603050405020304" pitchFamily="18" charset="0"/>
                        </a:rPr>
                        <a:t>Gender identity</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en-US" sz="1350">
                          <a:effectLst/>
                          <a:latin typeface="Times New Roman" panose="02020603050405020304" pitchFamily="18" charset="0"/>
                        </a:rPr>
                        <a:t>gender identity</a:t>
                      </a:r>
                      <a:endParaRPr lang="en-US">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21513883"/>
                  </a:ext>
                </a:extLst>
              </a:tr>
              <a:tr h="670628">
                <a:tc>
                  <a:txBody>
                    <a:bodyPr/>
                    <a:lstStyle/>
                    <a:p>
                      <a:pPr algn="just">
                        <a:lnSpc>
                          <a:spcPts val="2100"/>
                        </a:lnSpc>
                      </a:pPr>
                      <a:r>
                        <a:rPr lang="en-US" sz="1400">
                          <a:effectLst/>
                          <a:latin typeface="標楷體" panose="03000509000000000000" pitchFamily="65" charset="-120"/>
                        </a:rPr>
                        <a:t>7</a:t>
                      </a:r>
                      <a:endParaRPr lang="en-US">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zh-TW" altLang="en-US" sz="1400">
                          <a:effectLst/>
                          <a:latin typeface="標楷體" panose="03000509000000000000" pitchFamily="65" charset="-120"/>
                          <a:ea typeface="標楷體" panose="03000509000000000000" pitchFamily="65" charset="-120"/>
                        </a:rPr>
                        <a:t>性別特質</a:t>
                      </a:r>
                      <a:endParaRPr lang="zh-TW" alt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en-US" sz="1350">
                          <a:effectLst/>
                          <a:latin typeface="Times New Roman" panose="02020603050405020304" pitchFamily="18" charset="0"/>
                        </a:rPr>
                        <a:t>Gender traits</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en-US" sz="1350">
                          <a:effectLst/>
                          <a:latin typeface="Times New Roman" panose="02020603050405020304" pitchFamily="18" charset="0"/>
                        </a:rPr>
                        <a:t>sex trait(s)/characteristic(s) (</a:t>
                      </a:r>
                      <a:r>
                        <a:rPr lang="en-US" sz="1400">
                          <a:effectLst/>
                          <a:latin typeface="新細明體" panose="02020500000000000000" pitchFamily="18" charset="-120"/>
                          <a:ea typeface="新細明體" panose="02020500000000000000" pitchFamily="18" charset="-120"/>
                        </a:rPr>
                        <a:t>生理</a:t>
                      </a:r>
                      <a:r>
                        <a:rPr lang="en-US" sz="1400">
                          <a:effectLst/>
                          <a:latin typeface="Times New Roman" panose="02020603050405020304" pitchFamily="18" charset="0"/>
                        </a:rPr>
                        <a:t>)</a:t>
                      </a:r>
                      <a:endParaRPr lang="en-US">
                        <a:effectLst/>
                      </a:endParaRPr>
                    </a:p>
                    <a:p>
                      <a:pPr algn="just">
                        <a:lnSpc>
                          <a:spcPts val="2100"/>
                        </a:lnSpc>
                      </a:pPr>
                      <a:r>
                        <a:rPr lang="en-US" sz="1350">
                          <a:effectLst/>
                          <a:latin typeface="Times New Roman" panose="02020603050405020304" pitchFamily="18" charset="0"/>
                        </a:rPr>
                        <a:t>gender trait(s) /characteristic(s)</a:t>
                      </a:r>
                      <a:r>
                        <a:rPr lang="en-US" sz="1400">
                          <a:effectLst/>
                          <a:latin typeface="Times New Roman" panose="02020603050405020304" pitchFamily="18" charset="0"/>
                        </a:rPr>
                        <a:t> (</a:t>
                      </a:r>
                      <a:r>
                        <a:rPr lang="en-US" sz="1400">
                          <a:effectLst/>
                          <a:latin typeface="新細明體" panose="02020500000000000000" pitchFamily="18" charset="-120"/>
                          <a:ea typeface="新細明體" panose="02020500000000000000" pitchFamily="18" charset="-120"/>
                        </a:rPr>
                        <a:t>心理</a:t>
                      </a:r>
                      <a:r>
                        <a:rPr lang="en-US" sz="1400">
                          <a:effectLst/>
                          <a:latin typeface="Times New Roman" panose="02020603050405020304" pitchFamily="18" charset="0"/>
                        </a:rPr>
                        <a:t>)</a:t>
                      </a:r>
                      <a:endParaRPr lang="en-US">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764922"/>
                  </a:ext>
                </a:extLst>
              </a:tr>
              <a:tr h="1715498">
                <a:tc>
                  <a:txBody>
                    <a:bodyPr/>
                    <a:lstStyle/>
                    <a:p>
                      <a:pPr algn="just">
                        <a:lnSpc>
                          <a:spcPts val="2100"/>
                        </a:lnSpc>
                      </a:pPr>
                      <a:r>
                        <a:rPr lang="en-US" sz="1400">
                          <a:effectLst/>
                          <a:latin typeface="標楷體" panose="03000509000000000000" pitchFamily="65" charset="-120"/>
                        </a:rPr>
                        <a:t>8</a:t>
                      </a:r>
                      <a:endParaRPr lang="en-US">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zh-TW" altLang="en-US" sz="1400">
                          <a:effectLst/>
                          <a:latin typeface="標楷體" panose="03000509000000000000" pitchFamily="65" charset="-120"/>
                          <a:ea typeface="標楷體" panose="03000509000000000000" pitchFamily="65" charset="-120"/>
                        </a:rPr>
                        <a:t>性別歧視</a:t>
                      </a:r>
                      <a:endParaRPr lang="zh-TW" alt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en-US" sz="1350">
                          <a:effectLst/>
                          <a:latin typeface="Times New Roman" panose="02020603050405020304" pitchFamily="18" charset="0"/>
                        </a:rPr>
                        <a:t>Gender discrimination</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en-US" sz="1350">
                          <a:effectLst/>
                          <a:latin typeface="Times New Roman" panose="02020603050405020304" pitchFamily="18" charset="0"/>
                        </a:rPr>
                        <a:t>sex-based discrimination;</a:t>
                      </a:r>
                      <a:endParaRPr lang="en-US">
                        <a:effectLst/>
                      </a:endParaRPr>
                    </a:p>
                    <a:p>
                      <a:pPr algn="just">
                        <a:lnSpc>
                          <a:spcPts val="2100"/>
                        </a:lnSpc>
                      </a:pPr>
                      <a:r>
                        <a:rPr lang="en-US" sz="1350">
                          <a:effectLst/>
                          <a:latin typeface="Times New Roman" panose="02020603050405020304" pitchFamily="18" charset="0"/>
                        </a:rPr>
                        <a:t>sex discrimination (</a:t>
                      </a:r>
                      <a:r>
                        <a:rPr lang="zh-TW" altLang="en-US" sz="1350">
                          <a:effectLst/>
                          <a:latin typeface="新細明體" panose="02020500000000000000" pitchFamily="18" charset="-120"/>
                          <a:ea typeface="新細明體" panose="02020500000000000000" pitchFamily="18" charset="-120"/>
                        </a:rPr>
                        <a:t>對生理性別的歧視</a:t>
                      </a:r>
                      <a:r>
                        <a:rPr lang="en-US" altLang="zh-TW" sz="1350">
                          <a:effectLst/>
                          <a:latin typeface="Times New Roman" panose="02020603050405020304" pitchFamily="18" charset="0"/>
                        </a:rPr>
                        <a:t>)</a:t>
                      </a:r>
                      <a:endParaRPr lang="zh-TW" altLang="en-US">
                        <a:effectLst/>
                      </a:endParaRPr>
                    </a:p>
                    <a:p>
                      <a:pPr algn="just">
                        <a:lnSpc>
                          <a:spcPts val="2100"/>
                        </a:lnSpc>
                      </a:pPr>
                      <a:r>
                        <a:rPr lang="en-US" sz="1350">
                          <a:effectLst/>
                          <a:latin typeface="Times New Roman" panose="02020603050405020304" pitchFamily="18" charset="0"/>
                        </a:rPr>
                        <a:t>gender-based discrimination;</a:t>
                      </a:r>
                      <a:endParaRPr lang="en-US">
                        <a:effectLst/>
                      </a:endParaRPr>
                    </a:p>
                    <a:p>
                      <a:pPr algn="just">
                        <a:lnSpc>
                          <a:spcPts val="2100"/>
                        </a:lnSpc>
                      </a:pPr>
                      <a:r>
                        <a:rPr lang="en-US" sz="1350">
                          <a:effectLst/>
                          <a:latin typeface="Times New Roman" panose="02020603050405020304" pitchFamily="18" charset="0"/>
                        </a:rPr>
                        <a:t>gender discrimination (</a:t>
                      </a:r>
                      <a:r>
                        <a:rPr lang="zh-TW" altLang="en-US" sz="1350">
                          <a:effectLst/>
                          <a:latin typeface="新細明體" panose="02020500000000000000" pitchFamily="18" charset="-120"/>
                          <a:ea typeface="新細明體" panose="02020500000000000000" pitchFamily="18" charset="-120"/>
                        </a:rPr>
                        <a:t>對心理</a:t>
                      </a:r>
                      <a:r>
                        <a:rPr lang="en-US" altLang="zh-TW" sz="1350">
                          <a:effectLst/>
                          <a:latin typeface="Times New Roman" panose="02020603050405020304" pitchFamily="18" charset="0"/>
                        </a:rPr>
                        <a:t>/</a:t>
                      </a:r>
                      <a:r>
                        <a:rPr lang="zh-TW" altLang="en-US" sz="1350">
                          <a:effectLst/>
                          <a:latin typeface="新細明體" panose="02020500000000000000" pitchFamily="18" charset="-120"/>
                          <a:ea typeface="新細明體" panose="02020500000000000000" pitchFamily="18" charset="-120"/>
                        </a:rPr>
                        <a:t>社會性別的歧視</a:t>
                      </a:r>
                      <a:r>
                        <a:rPr lang="en-US" altLang="zh-TW" sz="1350">
                          <a:effectLst/>
                          <a:latin typeface="Times New Roman" panose="02020603050405020304" pitchFamily="18" charset="0"/>
                        </a:rPr>
                        <a:t>)</a:t>
                      </a:r>
                      <a:endParaRPr lang="zh-TW" altLang="en-US">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59333623"/>
                  </a:ext>
                </a:extLst>
              </a:tr>
              <a:tr h="1366514">
                <a:tc>
                  <a:txBody>
                    <a:bodyPr/>
                    <a:lstStyle/>
                    <a:p>
                      <a:pPr algn="just">
                        <a:lnSpc>
                          <a:spcPts val="2100"/>
                        </a:lnSpc>
                      </a:pPr>
                      <a:r>
                        <a:rPr lang="en-US" sz="1400">
                          <a:effectLst/>
                          <a:latin typeface="標楷體" panose="03000509000000000000" pitchFamily="65" charset="-120"/>
                        </a:rPr>
                        <a:t>9</a:t>
                      </a:r>
                      <a:endParaRPr lang="en-US">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zh-TW" altLang="en-US" sz="1400">
                          <a:effectLst/>
                          <a:latin typeface="標楷體" panose="03000509000000000000" pitchFamily="65" charset="-120"/>
                          <a:ea typeface="標楷體" panose="03000509000000000000" pitchFamily="65" charset="-120"/>
                        </a:rPr>
                        <a:t>任一性別</a:t>
                      </a:r>
                      <a:r>
                        <a:rPr lang="en-US" altLang="zh-TW" sz="1400">
                          <a:solidFill>
                            <a:srgbClr val="336699"/>
                          </a:solidFill>
                          <a:effectLst/>
                          <a:latin typeface="Times New Roman" panose="02020603050405020304" pitchFamily="18" charset="0"/>
                          <a:hlinkClick r:id="rId3"/>
                        </a:rPr>
                        <a:t>[1]</a:t>
                      </a:r>
                      <a:r>
                        <a:rPr lang="zh-TW" altLang="en-US" sz="1400">
                          <a:effectLst/>
                          <a:latin typeface="標楷體" panose="03000509000000000000" pitchFamily="65" charset="-120"/>
                          <a:ea typeface="標楷體" panose="03000509000000000000" pitchFamily="65" charset="-120"/>
                        </a:rPr>
                        <a:t>人數</a:t>
                      </a:r>
                      <a:r>
                        <a:rPr lang="en-US" altLang="zh-TW" sz="1400">
                          <a:effectLst/>
                          <a:latin typeface="Times New Roman" panose="02020603050405020304" pitchFamily="18" charset="0"/>
                        </a:rPr>
                        <a:t>(</a:t>
                      </a:r>
                      <a:r>
                        <a:rPr lang="zh-TW" altLang="en-US" sz="1400">
                          <a:effectLst/>
                          <a:latin typeface="標楷體" panose="03000509000000000000" pitchFamily="65" charset="-120"/>
                          <a:ea typeface="標楷體" panose="03000509000000000000" pitchFamily="65" charset="-120"/>
                        </a:rPr>
                        <a:t>代表</a:t>
                      </a:r>
                      <a:r>
                        <a:rPr lang="en-US" altLang="zh-TW" sz="1400">
                          <a:effectLst/>
                          <a:latin typeface="Times New Roman" panose="02020603050405020304" pitchFamily="18" charset="0"/>
                        </a:rPr>
                        <a:t>)</a:t>
                      </a:r>
                      <a:r>
                        <a:rPr lang="zh-TW" altLang="en-US" sz="1400">
                          <a:effectLst/>
                          <a:latin typeface="標楷體" panose="03000509000000000000" pitchFamily="65" charset="-120"/>
                          <a:ea typeface="標楷體" panose="03000509000000000000" pitchFamily="65" charset="-120"/>
                        </a:rPr>
                        <a:t>不得少於三分之一</a:t>
                      </a:r>
                      <a:endParaRPr lang="zh-TW" alt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en-US" sz="1350" dirty="0">
                          <a:effectLst/>
                          <a:latin typeface="Times New Roman" panose="02020603050405020304" pitchFamily="18" charset="0"/>
                        </a:rPr>
                        <a:t>Neither gender should occupy less than one-third of the seats of the committee/commission</a:t>
                      </a:r>
                      <a:endParaRPr lang="en-US"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100"/>
                        </a:lnSpc>
                      </a:pPr>
                      <a:r>
                        <a:rPr lang="en-US" sz="1350" dirty="0">
                          <a:effectLst/>
                          <a:latin typeface="Times New Roman" panose="02020603050405020304" pitchFamily="18" charset="0"/>
                        </a:rPr>
                        <a:t>Members of each sex shall constitute no less than one-third of the membership of the committee/commission.</a:t>
                      </a:r>
                      <a:endParaRPr lang="en-US" dirty="0">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17647768"/>
                  </a:ext>
                </a:extLst>
              </a:tr>
            </a:tbl>
          </a:graphicData>
        </a:graphic>
      </p:graphicFrame>
      <p:sp>
        <p:nvSpPr>
          <p:cNvPr id="7" name="Rectangle 2">
            <a:extLst>
              <a:ext uri="{FF2B5EF4-FFF2-40B4-BE49-F238E27FC236}">
                <a16:creationId xmlns:a16="http://schemas.microsoft.com/office/drawing/2014/main" xmlns="" id="{46990761-B828-4A81-B53D-9FD803F8C687}"/>
              </a:ext>
            </a:extLst>
          </p:cNvPr>
          <p:cNvSpPr>
            <a:spLocks noChangeArrowheads="1"/>
          </p:cNvSpPr>
          <p:nvPr/>
        </p:nvSpPr>
        <p:spPr bwMode="auto">
          <a:xfrm>
            <a:off x="2195736" y="168414"/>
            <a:ext cx="5043264"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zh-TW" sz="2000" b="1" i="0" u="none" strike="noStrike" kern="1200" cap="none" spc="0" normalizeH="0" baseline="0" noProof="0" dirty="0">
                <a:ln>
                  <a:noFill/>
                </a:ln>
                <a:solidFill>
                  <a:srgbClr val="FF6633"/>
                </a:solidFill>
                <a:effectLst/>
                <a:uLnTx/>
                <a:uFillTx/>
                <a:latin typeface="Verdana" panose="020B0604030504040204" pitchFamily="34" charset="0"/>
                <a:ea typeface="新細明體" panose="02020500000000000000" pitchFamily="18" charset="-120"/>
                <a:cs typeface="+mn-cs"/>
                <a:hlinkClick r:id="rId4"/>
              </a:rPr>
              <a:t>教育部國家教育研究院雙語詞彙審譯會建議 </a:t>
            </a:r>
            <a:endParaRPr kumimoji="0" lang="zh-TW" altLang="zh-TW" sz="2000" b="1" i="0" u="none" strike="noStrike" kern="1200" cap="none" spc="0" normalizeH="0" baseline="0" noProof="0" dirty="0">
              <a:ln>
                <a:noFill/>
              </a:ln>
              <a:solidFill>
                <a:srgbClr val="FF6633"/>
              </a:solidFill>
              <a:effectLst/>
              <a:uLnTx/>
              <a:uFillTx/>
              <a:latin typeface="Verdana" panose="020B060403050404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155511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A057C3B-3733-400E-AD64-6507BDEC59D8}"/>
              </a:ext>
            </a:extLst>
          </p:cNvPr>
          <p:cNvSpPr>
            <a:spLocks noGrp="1"/>
          </p:cNvSpPr>
          <p:nvPr>
            <p:ph type="title"/>
          </p:nvPr>
        </p:nvSpPr>
        <p:spPr>
          <a:xfrm>
            <a:off x="4038600" y="228600"/>
            <a:ext cx="4686300" cy="715963"/>
          </a:xfrm>
        </p:spPr>
        <p:txBody>
          <a:bodyPr>
            <a:normAutofit/>
          </a:bodyPr>
          <a:lstStyle/>
          <a:p>
            <a:r>
              <a:rPr lang="zh-TW" altLang="en-US" sz="2800" b="1" dirty="0"/>
              <a:t>大綱</a:t>
            </a:r>
          </a:p>
        </p:txBody>
      </p:sp>
      <p:sp>
        <p:nvSpPr>
          <p:cNvPr id="3" name="內容版面配置區 2">
            <a:extLst>
              <a:ext uri="{FF2B5EF4-FFF2-40B4-BE49-F238E27FC236}">
                <a16:creationId xmlns:a16="http://schemas.microsoft.com/office/drawing/2014/main" xmlns="" id="{0ACC54DC-81FE-4429-AE23-FF48925E85CB}"/>
              </a:ext>
            </a:extLst>
          </p:cNvPr>
          <p:cNvSpPr>
            <a:spLocks noGrp="1"/>
          </p:cNvSpPr>
          <p:nvPr>
            <p:ph idx="1"/>
          </p:nvPr>
        </p:nvSpPr>
        <p:spPr>
          <a:xfrm>
            <a:off x="990600" y="1295400"/>
            <a:ext cx="6934200" cy="4957763"/>
          </a:xfrm>
          <a:ln w="19050">
            <a:solidFill>
              <a:srgbClr val="0070C0"/>
            </a:solidFill>
          </a:ln>
        </p:spPr>
        <p:txBody>
          <a:bodyPr>
            <a:normAutofit/>
          </a:bodyPr>
          <a:lstStyle/>
          <a:p>
            <a:r>
              <a:rPr lang="en-US" altLang="zh-TW" sz="2000" b="1" dirty="0">
                <a:latin typeface="KaiTi" panose="02010609060101010101" pitchFamily="49" charset="-122"/>
                <a:ea typeface="KaiTi" panose="02010609060101010101" pitchFamily="49" charset="-122"/>
              </a:rPr>
              <a:t>1. </a:t>
            </a:r>
            <a:r>
              <a:rPr lang="zh-TW" altLang="en-US" sz="2000" b="1" dirty="0">
                <a:latin typeface="KaiTi" panose="02010609060101010101" pitchFamily="49" charset="-122"/>
                <a:ea typeface="KaiTi" panose="02010609060101010101" pitchFamily="49" charset="-122"/>
              </a:rPr>
              <a:t>婦運脈絡中的性平策略</a:t>
            </a:r>
            <a:endParaRPr lang="en-US" altLang="zh-TW" sz="2000" b="1" dirty="0">
              <a:latin typeface="KaiTi" panose="02010609060101010101" pitchFamily="49" charset="-122"/>
              <a:ea typeface="KaiTi" panose="02010609060101010101" pitchFamily="49" charset="-122"/>
            </a:endParaRPr>
          </a:p>
          <a:p>
            <a:r>
              <a:rPr lang="zh-TW" altLang="en-US" sz="2000" b="1" dirty="0">
                <a:latin typeface="KaiTi" panose="02010609060101010101" pitchFamily="49" charset="-122"/>
                <a:ea typeface="KaiTi" panose="02010609060101010101" pitchFamily="49" charset="-122"/>
              </a:rPr>
              <a:t>　　　</a:t>
            </a:r>
            <a:r>
              <a:rPr lang="zh-TW" altLang="en-US" sz="1800" dirty="0">
                <a:latin typeface="KaiTi" panose="02010609060101010101" pitchFamily="49" charset="-122"/>
                <a:ea typeface="KaiTi" panose="02010609060101010101" pitchFamily="49" charset="-122"/>
              </a:rPr>
              <a:t>體制內變革：由上往下的國家女性主義</a:t>
            </a:r>
            <a:endParaRPr lang="en-US" altLang="zh-TW" sz="1800" dirty="0">
              <a:latin typeface="KaiTi" panose="02010609060101010101" pitchFamily="49" charset="-122"/>
              <a:ea typeface="KaiTi" panose="02010609060101010101" pitchFamily="49" charset="-122"/>
            </a:endParaRPr>
          </a:p>
          <a:p>
            <a:r>
              <a:rPr lang="en-US" altLang="zh-TW" sz="2000" b="1" dirty="0">
                <a:latin typeface="KaiTi" panose="02010609060101010101" pitchFamily="49" charset="-122"/>
                <a:ea typeface="KaiTi" panose="02010609060101010101" pitchFamily="49" charset="-122"/>
              </a:rPr>
              <a:t>2. </a:t>
            </a:r>
            <a:r>
              <a:rPr lang="zh-TW" altLang="en-US" sz="2000" b="1" dirty="0">
                <a:latin typeface="KaiTi" panose="02010609060101010101" pitchFamily="49" charset="-122"/>
                <a:ea typeface="KaiTi" panose="02010609060101010101" pitchFamily="49" charset="-122"/>
              </a:rPr>
              <a:t>國際合約：消歧公約</a:t>
            </a:r>
            <a:r>
              <a:rPr lang="en-US" altLang="zh-TW" sz="2000" b="1" dirty="0">
                <a:latin typeface="KaiTi" panose="02010609060101010101" pitchFamily="49" charset="-122"/>
                <a:ea typeface="KaiTi" panose="02010609060101010101" pitchFamily="49" charset="-122"/>
              </a:rPr>
              <a:t>(1979)</a:t>
            </a:r>
          </a:p>
          <a:p>
            <a:r>
              <a:rPr lang="en-US" altLang="zh-TW" sz="2000" b="1" dirty="0">
                <a:latin typeface="KaiTi" panose="02010609060101010101" pitchFamily="49" charset="-122"/>
                <a:ea typeface="KaiTi" panose="02010609060101010101" pitchFamily="49" charset="-122"/>
              </a:rPr>
              <a:t>        </a:t>
            </a:r>
            <a:r>
              <a:rPr lang="zh-TW" altLang="en-US" sz="1800" dirty="0">
                <a:latin typeface="KaiTi" panose="02010609060101010101" pitchFamily="49" charset="-122"/>
                <a:ea typeface="KaiTi" panose="02010609060101010101" pitchFamily="49" charset="-122"/>
              </a:rPr>
              <a:t>內容</a:t>
            </a:r>
            <a:endParaRPr lang="en-US" altLang="zh-TW" sz="1800" dirty="0">
              <a:latin typeface="KaiTi" panose="02010609060101010101" pitchFamily="49" charset="-122"/>
              <a:ea typeface="KaiTi" panose="02010609060101010101" pitchFamily="49" charset="-122"/>
            </a:endParaRPr>
          </a:p>
          <a:p>
            <a:r>
              <a:rPr lang="en-US" altLang="zh-TW" sz="1800" dirty="0">
                <a:latin typeface="KaiTi" panose="02010609060101010101" pitchFamily="49" charset="-122"/>
                <a:ea typeface="KaiTi" panose="02010609060101010101" pitchFamily="49" charset="-122"/>
              </a:rPr>
              <a:t>        </a:t>
            </a:r>
            <a:r>
              <a:rPr lang="zh-TW" altLang="en-US" sz="1800" dirty="0">
                <a:latin typeface="KaiTi" panose="02010609060101010101" pitchFamily="49" charset="-122"/>
                <a:ea typeface="KaiTi" panose="02010609060101010101" pitchFamily="49" charset="-122"/>
              </a:rPr>
              <a:t>運作方式、爭議處理</a:t>
            </a:r>
            <a:endParaRPr lang="en-US" altLang="zh-TW" sz="1800" dirty="0">
              <a:latin typeface="KaiTi" panose="02010609060101010101" pitchFamily="49" charset="-122"/>
              <a:ea typeface="KaiTi" panose="02010609060101010101" pitchFamily="49" charset="-122"/>
            </a:endParaRPr>
          </a:p>
          <a:p>
            <a:r>
              <a:rPr lang="en-US" altLang="zh-TW" sz="2000" b="1" dirty="0">
                <a:latin typeface="KaiTi" panose="02010609060101010101" pitchFamily="49" charset="-122"/>
                <a:ea typeface="KaiTi" panose="02010609060101010101" pitchFamily="49" charset="-122"/>
              </a:rPr>
              <a:t>3. </a:t>
            </a:r>
            <a:r>
              <a:rPr lang="zh-TW" altLang="en-US" sz="2000" b="1" dirty="0">
                <a:latin typeface="KaiTi" panose="02010609060101010101" pitchFamily="49" charset="-122"/>
                <a:ea typeface="KaiTi" panose="02010609060101010101" pitchFamily="49" charset="-122"/>
              </a:rPr>
              <a:t>消歧公約在台灣</a:t>
            </a:r>
            <a:r>
              <a:rPr lang="en-US" altLang="zh-TW" sz="2000" b="1" dirty="0">
                <a:latin typeface="KaiTi" panose="02010609060101010101" pitchFamily="49" charset="-122"/>
                <a:ea typeface="KaiTi" panose="02010609060101010101" pitchFamily="49" charset="-122"/>
              </a:rPr>
              <a:t>(2012)</a:t>
            </a:r>
          </a:p>
          <a:p>
            <a:r>
              <a:rPr lang="en-US" altLang="zh-TW" sz="2000" b="1" dirty="0">
                <a:latin typeface="KaiTi" panose="02010609060101010101" pitchFamily="49" charset="-122"/>
                <a:ea typeface="KaiTi" panose="02010609060101010101" pitchFamily="49" charset="-122"/>
              </a:rPr>
              <a:t>         </a:t>
            </a:r>
            <a:r>
              <a:rPr lang="zh-TW" altLang="en-US" sz="1800" dirty="0">
                <a:latin typeface="KaiTi" panose="02010609060101010101" pitchFamily="49" charset="-122"/>
                <a:ea typeface="KaiTi" panose="02010609060101010101" pitchFamily="49" charset="-122"/>
              </a:rPr>
              <a:t>國際審查</a:t>
            </a:r>
            <a:endParaRPr lang="en-US" altLang="zh-TW" sz="1800" dirty="0">
              <a:latin typeface="KaiTi" panose="02010609060101010101" pitchFamily="49" charset="-122"/>
              <a:ea typeface="KaiTi" panose="02010609060101010101" pitchFamily="49" charset="-122"/>
            </a:endParaRPr>
          </a:p>
          <a:p>
            <a:r>
              <a:rPr lang="en-US" altLang="zh-TW" sz="1800" dirty="0">
                <a:latin typeface="KaiTi" panose="02010609060101010101" pitchFamily="49" charset="-122"/>
                <a:ea typeface="KaiTi" panose="02010609060101010101" pitchFamily="49" charset="-122"/>
              </a:rPr>
              <a:t>       </a:t>
            </a:r>
            <a:r>
              <a:rPr lang="zh-TW" altLang="en-US" sz="1800" dirty="0">
                <a:latin typeface="KaiTi" panose="02010609060101010101" pitchFamily="49" charset="-122"/>
                <a:ea typeface="KaiTi" panose="02010609060101010101" pitchFamily="49" charset="-122"/>
              </a:rPr>
              <a:t> </a:t>
            </a:r>
            <a:r>
              <a:rPr lang="en-US" altLang="zh-TW" sz="1800" dirty="0">
                <a:latin typeface="KaiTi" panose="02010609060101010101" pitchFamily="49" charset="-122"/>
                <a:ea typeface="KaiTi" panose="02010609060101010101" pitchFamily="49" charset="-122"/>
              </a:rPr>
              <a:t>  </a:t>
            </a:r>
            <a:r>
              <a:rPr lang="zh-TW" altLang="en-US" sz="1800" dirty="0">
                <a:latin typeface="KaiTi" panose="02010609060101010101" pitchFamily="49" charset="-122"/>
                <a:ea typeface="KaiTi" panose="02010609060101010101" pitchFamily="49" charset="-122"/>
              </a:rPr>
              <a:t>名詞定義</a:t>
            </a:r>
            <a:endParaRPr lang="en-US" altLang="zh-TW" sz="1800" dirty="0">
              <a:latin typeface="KaiTi" panose="02010609060101010101" pitchFamily="49" charset="-122"/>
              <a:ea typeface="KaiTi" panose="02010609060101010101" pitchFamily="49" charset="-122"/>
            </a:endParaRPr>
          </a:p>
          <a:p>
            <a:r>
              <a:rPr lang="en-US" altLang="zh-TW" sz="1800" dirty="0">
                <a:latin typeface="KaiTi" panose="02010609060101010101" pitchFamily="49" charset="-122"/>
                <a:ea typeface="KaiTi" panose="02010609060101010101" pitchFamily="49" charset="-122"/>
              </a:rPr>
              <a:t>          </a:t>
            </a:r>
            <a:r>
              <a:rPr lang="zh-TW" altLang="en-US" sz="1800" dirty="0">
                <a:latin typeface="KaiTi" panose="02010609060101010101" pitchFamily="49" charset="-122"/>
                <a:ea typeface="KaiTi" panose="02010609060101010101" pitchFamily="49" charset="-122"/>
              </a:rPr>
              <a:t>運作方式、爭議處理</a:t>
            </a:r>
            <a:endParaRPr lang="en-US" altLang="zh-TW" sz="1800" dirty="0">
              <a:latin typeface="KaiTi" panose="02010609060101010101" pitchFamily="49" charset="-122"/>
              <a:ea typeface="KaiTi" panose="02010609060101010101" pitchFamily="49" charset="-122"/>
            </a:endParaRPr>
          </a:p>
          <a:p>
            <a:r>
              <a:rPr lang="en-US" altLang="zh-TW" sz="2000" b="1" dirty="0">
                <a:latin typeface="KaiTi" panose="02010609060101010101" pitchFamily="49" charset="-122"/>
                <a:ea typeface="KaiTi" panose="02010609060101010101" pitchFamily="49" charset="-122"/>
              </a:rPr>
              <a:t>4. </a:t>
            </a:r>
            <a:r>
              <a:rPr lang="zh-TW" altLang="en-US" sz="2000" b="1" dirty="0">
                <a:latin typeface="KaiTi" panose="02010609060101010101" pitchFamily="49" charset="-122"/>
                <a:ea typeface="KaiTi" panose="02010609060101010101" pitchFamily="49" charset="-122"/>
              </a:rPr>
              <a:t>性別主流化</a:t>
            </a:r>
            <a:r>
              <a:rPr lang="en-US" altLang="zh-TW" sz="2000" b="1" dirty="0">
                <a:latin typeface="KaiTi" panose="02010609060101010101" pitchFamily="49" charset="-122"/>
                <a:ea typeface="KaiTi" panose="02010609060101010101" pitchFamily="49" charset="-122"/>
              </a:rPr>
              <a:t>(1995)</a:t>
            </a:r>
            <a:r>
              <a:rPr lang="zh-TW" altLang="en-US" sz="2000" b="1" dirty="0">
                <a:latin typeface="KaiTi" panose="02010609060101010101" pitchFamily="49" charset="-122"/>
                <a:ea typeface="KaiTi" panose="02010609060101010101" pitchFamily="49" charset="-122"/>
              </a:rPr>
              <a:t>及性別多樣性</a:t>
            </a:r>
            <a:endParaRPr lang="en-US" altLang="zh-TW" sz="2000" b="1" dirty="0">
              <a:latin typeface="KaiTi" panose="02010609060101010101" pitchFamily="49" charset="-122"/>
              <a:ea typeface="KaiTi" panose="02010609060101010101" pitchFamily="49" charset="-122"/>
            </a:endParaRPr>
          </a:p>
          <a:p>
            <a:r>
              <a:rPr lang="en-US" altLang="zh-TW" sz="2000" b="1" dirty="0">
                <a:latin typeface="KaiTi" panose="02010609060101010101" pitchFamily="49" charset="-122"/>
                <a:ea typeface="KaiTi" panose="02010609060101010101" pitchFamily="49" charset="-122"/>
              </a:rPr>
              <a:t>5.</a:t>
            </a:r>
            <a:r>
              <a:rPr lang="zh-TW" altLang="en-US" sz="2000" b="1" dirty="0">
                <a:latin typeface="KaiTi" panose="02010609060101010101" pitchFamily="49" charset="-122"/>
                <a:ea typeface="KaiTi" panose="02010609060101010101" pitchFamily="49" charset="-122"/>
              </a:rPr>
              <a:t> 成果舉例：保障名額制度、公廁</a:t>
            </a:r>
          </a:p>
        </p:txBody>
      </p:sp>
    </p:spTree>
    <p:extLst>
      <p:ext uri="{BB962C8B-B14F-4D97-AF65-F5344CB8AC3E}">
        <p14:creationId xmlns:p14="http://schemas.microsoft.com/office/powerpoint/2010/main" val="4741875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38200" y="990600"/>
            <a:ext cx="7239000" cy="5139869"/>
          </a:xfrm>
          <a:prstGeom prst="rect">
            <a:avLst/>
          </a:prstGeom>
          <a:ln w="9525">
            <a:solidFill>
              <a:srgbClr val="0070C0"/>
            </a:solidFill>
          </a:ln>
        </p:spPr>
        <p:txBody>
          <a:bodyPr wrap="square">
            <a:spAutoFit/>
          </a:bodyPr>
          <a:lstStyle/>
          <a:p>
            <a:pPr>
              <a:defRPr/>
            </a:pPr>
            <a:r>
              <a:rPr lang="en-US" altLang="zh-TW" sz="2400" b="1" dirty="0">
                <a:latin typeface="KaiTi" panose="02010609060101010101" pitchFamily="49" charset="-122"/>
                <a:ea typeface="KaiTi" panose="02010609060101010101" pitchFamily="49" charset="-122"/>
                <a:cs typeface="Times New Roman" panose="02020603050405020304" pitchFamily="18" charset="0"/>
              </a:rPr>
              <a:t>from </a:t>
            </a:r>
            <a:r>
              <a:rPr lang="en-US" altLang="zh-TW" sz="2400" b="1" dirty="0">
                <a:solidFill>
                  <a:srgbClr val="7030A0"/>
                </a:solidFill>
                <a:latin typeface="KaiTi" panose="02010609060101010101" pitchFamily="49" charset="-122"/>
                <a:ea typeface="KaiTi" panose="02010609060101010101" pitchFamily="49" charset="-122"/>
                <a:cs typeface="Times New Roman" panose="02020603050405020304" pitchFamily="18" charset="0"/>
              </a:rPr>
              <a:t>Women</a:t>
            </a:r>
            <a:r>
              <a:rPr lang="en-US" altLang="zh-TW" sz="2400" b="1" dirty="0">
                <a:latin typeface="KaiTi" panose="02010609060101010101" pitchFamily="49" charset="-122"/>
                <a:ea typeface="KaiTi" panose="02010609060101010101" pitchFamily="49" charset="-122"/>
                <a:cs typeface="Times New Roman" panose="02020603050405020304" pitchFamily="18" charset="0"/>
              </a:rPr>
              <a:t> to </a:t>
            </a:r>
            <a:r>
              <a:rPr lang="en-US" altLang="zh-TW" sz="2400" b="1" dirty="0">
                <a:solidFill>
                  <a:srgbClr val="7030A0"/>
                </a:solidFill>
                <a:latin typeface="KaiTi" panose="02010609060101010101" pitchFamily="49" charset="-122"/>
                <a:ea typeface="KaiTi" panose="02010609060101010101" pitchFamily="49" charset="-122"/>
                <a:cs typeface="Times New Roman" panose="02020603050405020304" pitchFamily="18" charset="0"/>
              </a:rPr>
              <a:t>Women &amp; Gender</a:t>
            </a:r>
          </a:p>
          <a:p>
            <a:pPr>
              <a:defRPr/>
            </a:pPr>
            <a:endParaRPr lang="en-US" altLang="zh-TW" sz="2400" dirty="0">
              <a:latin typeface="+mj-ea"/>
              <a:ea typeface="+mj-ea"/>
              <a:cs typeface="Times New Roman" panose="02020603050405020304" pitchFamily="18" charset="0"/>
            </a:endParaRPr>
          </a:p>
          <a:p>
            <a:pPr>
              <a:defRPr/>
            </a:pPr>
            <a:r>
              <a:rPr lang="zh-TW" altLang="en-US" sz="2000" b="1" dirty="0">
                <a:latin typeface="+mj-ea"/>
                <a:ea typeface="+mj-ea"/>
                <a:cs typeface="Times New Roman" panose="02020603050405020304" pitchFamily="18" charset="0"/>
              </a:rPr>
              <a:t>婦女發展補助</a:t>
            </a:r>
            <a:r>
              <a:rPr lang="en-US" altLang="zh-TW" sz="2000" b="1" dirty="0">
                <a:latin typeface="+mj-ea"/>
                <a:ea typeface="+mj-ea"/>
                <a:cs typeface="Times New Roman" panose="02020603050405020304" pitchFamily="18" charset="0"/>
              </a:rPr>
              <a:t>(women in development, WID</a:t>
            </a:r>
            <a:r>
              <a:rPr lang="en-US" altLang="zh-TW" sz="2000" dirty="0">
                <a:latin typeface="+mj-ea"/>
                <a:ea typeface="+mj-ea"/>
                <a:cs typeface="Times New Roman" panose="02020603050405020304" pitchFamily="18" charset="0"/>
              </a:rPr>
              <a:t>)</a:t>
            </a:r>
          </a:p>
          <a:p>
            <a:pPr>
              <a:defRPr/>
            </a:pPr>
            <a:r>
              <a:rPr lang="zh-TW" altLang="en-US" sz="2000" dirty="0">
                <a:latin typeface="+mj-ea"/>
                <a:ea typeface="+mj-ea"/>
                <a:cs typeface="Times New Roman" panose="02020603050405020304" pitchFamily="18" charset="0"/>
              </a:rPr>
              <a:t> 在既有的援助架構下補助婦女，而不設法改變此</a:t>
            </a:r>
            <a:r>
              <a:rPr lang="zh-TW" altLang="en-US" sz="2000" b="1" dirty="0">
                <a:latin typeface="+mj-ea"/>
                <a:ea typeface="+mj-ea"/>
                <a:cs typeface="Times New Roman" panose="02020603050405020304" pitchFamily="18" charset="0"/>
              </a:rPr>
              <a:t>架構本身</a:t>
            </a:r>
            <a:r>
              <a:rPr lang="zh-TW" altLang="en-US" sz="2000" dirty="0">
                <a:latin typeface="+mj-ea"/>
                <a:ea typeface="+mj-ea"/>
                <a:cs typeface="Times New Roman" panose="02020603050405020304" pitchFamily="18" charset="0"/>
              </a:rPr>
              <a:t>的</a:t>
            </a:r>
            <a:r>
              <a:rPr lang="zh-TW" altLang="en-US" sz="2000" b="1" dirty="0">
                <a:latin typeface="+mj-ea"/>
                <a:ea typeface="+mj-ea"/>
                <a:cs typeface="Times New Roman" panose="02020603050405020304" pitchFamily="18" charset="0"/>
              </a:rPr>
              <a:t>制度化性別偏見</a:t>
            </a:r>
            <a:r>
              <a:rPr lang="zh-TW" altLang="en-US" sz="2000" dirty="0">
                <a:latin typeface="+mj-ea"/>
                <a:ea typeface="+mj-ea"/>
                <a:cs typeface="Times New Roman" panose="02020603050405020304" pitchFamily="18" charset="0"/>
              </a:rPr>
              <a:t>，看不到男女相對的</a:t>
            </a:r>
            <a:r>
              <a:rPr lang="zh-TW" altLang="en-US" sz="2000" b="1" dirty="0">
                <a:latin typeface="+mj-ea"/>
                <a:ea typeface="+mj-ea"/>
                <a:cs typeface="Times New Roman" panose="02020603050405020304" pitchFamily="18" charset="0"/>
              </a:rPr>
              <a:t>權力關係</a:t>
            </a:r>
            <a:r>
              <a:rPr lang="zh-TW" altLang="en-US" sz="2000" dirty="0">
                <a:latin typeface="+mj-ea"/>
                <a:ea typeface="+mj-ea"/>
                <a:cs typeface="Times New Roman" panose="02020603050405020304" pitchFamily="18" charset="0"/>
              </a:rPr>
              <a:t>，將無法動搖結構性的男女不平等</a:t>
            </a:r>
            <a:endParaRPr lang="en-US" altLang="zh-TW" sz="2000" dirty="0">
              <a:latin typeface="+mj-ea"/>
              <a:ea typeface="+mj-ea"/>
              <a:cs typeface="Times New Roman" panose="02020603050405020304" pitchFamily="18" charset="0"/>
            </a:endParaRPr>
          </a:p>
          <a:p>
            <a:pPr>
              <a:defRPr/>
            </a:pPr>
            <a:endParaRPr lang="en-US" altLang="zh-TW" sz="2000" dirty="0">
              <a:latin typeface="+mj-ea"/>
              <a:ea typeface="+mj-ea"/>
              <a:cs typeface="Times New Roman" panose="02020603050405020304" pitchFamily="18" charset="0"/>
            </a:endParaRPr>
          </a:p>
          <a:p>
            <a:pPr>
              <a:defRPr/>
            </a:pPr>
            <a:r>
              <a:rPr lang="zh-TW" altLang="en-US" sz="2000" b="1" dirty="0">
                <a:latin typeface="+mj-ea"/>
                <a:ea typeface="+mj-ea"/>
                <a:cs typeface="Times New Roman" panose="02020603050405020304" pitchFamily="18" charset="0"/>
              </a:rPr>
              <a:t>性別與發展</a:t>
            </a:r>
            <a:r>
              <a:rPr lang="en-US" altLang="zh-TW" sz="2000" b="1" dirty="0">
                <a:latin typeface="+mj-ea"/>
                <a:ea typeface="+mj-ea"/>
                <a:cs typeface="Times New Roman" panose="02020603050405020304" pitchFamily="18" charset="0"/>
              </a:rPr>
              <a:t>(Gender and Development, GAD)</a:t>
            </a:r>
          </a:p>
          <a:p>
            <a:pPr>
              <a:defRPr/>
            </a:pPr>
            <a:r>
              <a:rPr lang="zh-TW" altLang="en-US" sz="2000" dirty="0">
                <a:latin typeface="+mj-ea"/>
                <a:ea typeface="+mj-ea"/>
                <a:cs typeface="Times New Roman" panose="02020603050405020304" pitchFamily="18" charset="0"/>
              </a:rPr>
              <a:t>發展政策時，在</a:t>
            </a:r>
            <a:r>
              <a:rPr lang="zh-TW" altLang="en-US" sz="2000" b="1" dirty="0">
                <a:latin typeface="+mj-ea"/>
                <a:ea typeface="+mj-ea"/>
                <a:cs typeface="Times New Roman" panose="02020603050405020304" pitchFamily="18" charset="0"/>
              </a:rPr>
              <a:t>規劃階段即兼顧男女平等</a:t>
            </a:r>
            <a:r>
              <a:rPr lang="zh-TW" altLang="en-US" sz="2000" dirty="0">
                <a:latin typeface="+mj-ea"/>
                <a:ea typeface="+mj-ea"/>
                <a:cs typeface="Times New Roman" panose="02020603050405020304" pitchFamily="18" charset="0"/>
              </a:rPr>
              <a:t>的目標，在計畫、方案中納入男女平等的目標，從發展部門延伸到其他部門，成為</a:t>
            </a:r>
            <a:r>
              <a:rPr lang="zh-TW" altLang="en-US" sz="2000" b="1" dirty="0">
                <a:latin typeface="+mj-ea"/>
                <a:ea typeface="+mj-ea"/>
                <a:cs typeface="Times New Roman" panose="02020603050405020304" pitchFamily="18" charset="0"/>
              </a:rPr>
              <a:t>性別主流化的雛型</a:t>
            </a:r>
            <a:endParaRPr lang="en-US" altLang="zh-TW" sz="2000" b="1" dirty="0">
              <a:latin typeface="+mj-ea"/>
              <a:ea typeface="+mj-ea"/>
              <a:cs typeface="Times New Roman" panose="02020603050405020304" pitchFamily="18" charset="0"/>
            </a:endParaRPr>
          </a:p>
          <a:p>
            <a:pPr>
              <a:defRPr/>
            </a:pPr>
            <a:endParaRPr lang="en-US" altLang="zh-TW" sz="2400" dirty="0">
              <a:latin typeface="+mj-ea"/>
              <a:ea typeface="+mj-ea"/>
              <a:cs typeface="Times New Roman" panose="02020603050405020304" pitchFamily="18" charset="0"/>
            </a:endParaRPr>
          </a:p>
          <a:p>
            <a:pPr>
              <a:defRPr/>
            </a:pPr>
            <a:r>
              <a:rPr lang="zh-TW" altLang="en-US" sz="2800" b="1" dirty="0">
                <a:latin typeface="Times New Roman" panose="02020603050405020304" pitchFamily="18" charset="0"/>
                <a:ea typeface="華康正顏楷體W5" panose="03000509000000000000" pitchFamily="65" charset="-120"/>
                <a:cs typeface="Times New Roman" panose="02020603050405020304" pitchFamily="18" charset="0"/>
              </a:rPr>
              <a:t/>
            </a:r>
            <a:br>
              <a:rPr lang="zh-TW" altLang="en-US" sz="2800" b="1" dirty="0">
                <a:latin typeface="Times New Roman" panose="02020603050405020304" pitchFamily="18" charset="0"/>
                <a:ea typeface="華康正顏楷體W5" panose="03000509000000000000" pitchFamily="65" charset="-120"/>
                <a:cs typeface="Times New Roman" panose="02020603050405020304" pitchFamily="18" charset="0"/>
              </a:rPr>
            </a:br>
            <a:r>
              <a:rPr lang="zh-TW" altLang="en-US" sz="2400" dirty="0">
                <a:latin typeface="Times New Roman" panose="02020603050405020304" pitchFamily="18" charset="0"/>
                <a:ea typeface="華康正顏楷體W5" panose="03000509000000000000" pitchFamily="65" charset="-120"/>
                <a:cs typeface="Times New Roman" panose="02020603050405020304" pitchFamily="18" charset="0"/>
              </a:rPr>
              <a:t/>
            </a:r>
            <a:br>
              <a:rPr lang="zh-TW" altLang="en-US" sz="2400" dirty="0">
                <a:latin typeface="Times New Roman" panose="02020603050405020304" pitchFamily="18" charset="0"/>
                <a:ea typeface="華康正顏楷體W5" panose="03000509000000000000" pitchFamily="65" charset="-120"/>
                <a:cs typeface="Times New Roman" panose="02020603050405020304" pitchFamily="18" charset="0"/>
              </a:rPr>
            </a:br>
            <a:endParaRPr lang="zh-TW" altLang="en-US" sz="2400" dirty="0">
              <a:latin typeface="Times New Roman" panose="02020603050405020304" pitchFamily="18" charset="0"/>
              <a:ea typeface="華康正顏楷體W5"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897224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 calcmode="lin" valueType="num">
                                      <p:cBhvr additive="base">
                                        <p:cTn id="2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50DB2CF-C69F-461C-8998-726C783E041C}"/>
              </a:ext>
            </a:extLst>
          </p:cNvPr>
          <p:cNvSpPr>
            <a:spLocks noGrp="1"/>
          </p:cNvSpPr>
          <p:nvPr>
            <p:ph type="title" idx="4294967295"/>
          </p:nvPr>
        </p:nvSpPr>
        <p:spPr>
          <a:xfrm>
            <a:off x="990600" y="228600"/>
            <a:ext cx="6400800" cy="990600"/>
          </a:xfrm>
        </p:spPr>
        <p:txBody>
          <a:bodyPr>
            <a:normAutofit/>
          </a:bodyPr>
          <a:lstStyle/>
          <a:p>
            <a:pPr algn="ctr">
              <a:defRPr/>
            </a:pPr>
            <a:r>
              <a:rPr lang="zh-TW" altLang="zh-TW" sz="2400" b="1" dirty="0">
                <a:solidFill>
                  <a:schemeClr val="tx1"/>
                </a:solidFill>
                <a:latin typeface="標楷體" pitchFamily="65" charset="-120"/>
                <a:ea typeface="標楷體" pitchFamily="65" charset="-120"/>
              </a:rPr>
              <a:t>北京宣言暨行動綱領</a:t>
            </a:r>
            <a:r>
              <a:rPr lang="en-US" altLang="zh-TW" sz="2400" b="1" dirty="0">
                <a:solidFill>
                  <a:schemeClr val="tx1">
                    <a:lumMod val="50000"/>
                    <a:lumOff val="50000"/>
                  </a:schemeClr>
                </a:solidFill>
                <a:latin typeface="Arial Unicode MS" pitchFamily="34" charset="-120"/>
                <a:ea typeface="Arial Unicode MS" pitchFamily="34" charset="-120"/>
                <a:cs typeface="Arial Unicode MS" pitchFamily="34" charset="-120"/>
              </a:rPr>
              <a:t>1995</a:t>
            </a:r>
            <a:endParaRPr lang="zh-TW" altLang="en-US" sz="2400" dirty="0">
              <a:solidFill>
                <a:schemeClr val="tx1">
                  <a:lumMod val="50000"/>
                  <a:lumOff val="50000"/>
                </a:schemeClr>
              </a:solidFill>
              <a:latin typeface="標楷體" pitchFamily="65" charset="-120"/>
              <a:ea typeface="標楷體" pitchFamily="65" charset="-120"/>
            </a:endParaRPr>
          </a:p>
        </p:txBody>
      </p:sp>
      <p:sp>
        <p:nvSpPr>
          <p:cNvPr id="32771" name="內容版面配置區 2">
            <a:extLst>
              <a:ext uri="{FF2B5EF4-FFF2-40B4-BE49-F238E27FC236}">
                <a16:creationId xmlns:a16="http://schemas.microsoft.com/office/drawing/2014/main" xmlns="" id="{2A65EBA5-CD6C-4487-B7F5-4DF61ABFA7A9}"/>
              </a:ext>
            </a:extLst>
          </p:cNvPr>
          <p:cNvSpPr>
            <a:spLocks noGrp="1"/>
          </p:cNvSpPr>
          <p:nvPr>
            <p:ph sz="quarter" idx="4294967295"/>
          </p:nvPr>
        </p:nvSpPr>
        <p:spPr>
          <a:xfrm>
            <a:off x="1752600" y="1600200"/>
            <a:ext cx="5105400" cy="3962400"/>
          </a:xfrm>
          <a:ln>
            <a:solidFill>
              <a:srgbClr val="0070C0"/>
            </a:solidFill>
          </a:ln>
        </p:spPr>
        <p:txBody>
          <a:bodyPr>
            <a:normAutofit fontScale="92500" lnSpcReduction="20000"/>
          </a:bodyPr>
          <a:lstStyle/>
          <a:p>
            <a:endParaRPr lang="en-US" altLang="zh-TW" sz="2000" b="1" dirty="0">
              <a:latin typeface="微軟正黑體" panose="020B0604030504040204" pitchFamily="34" charset="-120"/>
              <a:ea typeface="微軟正黑體" panose="020B0604030504040204" pitchFamily="34" charset="-120"/>
            </a:endParaRPr>
          </a:p>
          <a:p>
            <a:r>
              <a:rPr lang="zh-TW" altLang="zh-TW" sz="2000" b="1" dirty="0">
                <a:latin typeface="微軟正黑體" panose="020B0604030504040204" pitchFamily="34" charset="-120"/>
                <a:ea typeface="微軟正黑體" panose="020B0604030504040204" pitchFamily="34" charset="-120"/>
              </a:rPr>
              <a:t>國家婦女政策／行動方案重點工作</a:t>
            </a:r>
          </a:p>
          <a:p>
            <a:r>
              <a:rPr lang="zh-TW" altLang="zh-TW" sz="2000" b="1" dirty="0"/>
              <a:t>　　　　就業與經濟自主</a:t>
            </a:r>
          </a:p>
          <a:p>
            <a:r>
              <a:rPr lang="zh-TW" altLang="zh-TW" sz="2000" b="1" dirty="0"/>
              <a:t>　　　　工作與家庭平衡</a:t>
            </a:r>
          </a:p>
          <a:p>
            <a:r>
              <a:rPr lang="zh-TW" altLang="zh-TW" sz="2000" b="1" dirty="0"/>
              <a:t>　　　　家務與照顧工作之家庭內分工</a:t>
            </a:r>
          </a:p>
          <a:p>
            <a:r>
              <a:rPr lang="zh-TW" altLang="zh-TW" sz="2000" b="1" dirty="0"/>
              <a:t>　　　　男性角色調整</a:t>
            </a:r>
          </a:p>
          <a:p>
            <a:r>
              <a:rPr lang="zh-TW" altLang="zh-TW" sz="2000" b="1" dirty="0"/>
              <a:t>　　　　減少家庭暴力／性暴力</a:t>
            </a:r>
          </a:p>
          <a:p>
            <a:r>
              <a:rPr lang="zh-TW" altLang="zh-TW" sz="2000" b="1" dirty="0"/>
              <a:t>　　　　平等參與（公私部門）</a:t>
            </a:r>
          </a:p>
          <a:p>
            <a:r>
              <a:rPr lang="zh-TW" altLang="zh-TW" sz="2000" b="1" dirty="0"/>
              <a:t>　　　　遏止人口販運</a:t>
            </a:r>
            <a:endParaRPr lang="en-US" altLang="zh-TW" sz="2000" b="1" dirty="0"/>
          </a:p>
          <a:p>
            <a:r>
              <a:rPr lang="en-US" altLang="zh-TW" sz="2000" b="1" dirty="0">
                <a:solidFill>
                  <a:srgbClr val="0070C0"/>
                </a:solidFill>
              </a:rPr>
              <a:t>                    </a:t>
            </a:r>
            <a:r>
              <a:rPr lang="zh-TW" altLang="zh-TW" sz="2000" b="1" dirty="0">
                <a:solidFill>
                  <a:srgbClr val="0070C0"/>
                </a:solidFill>
              </a:rPr>
              <a:t>性別主流化</a:t>
            </a:r>
          </a:p>
          <a:p>
            <a:r>
              <a:rPr lang="en-US" altLang="zh-TW" b="1" dirty="0"/>
              <a:t> </a:t>
            </a:r>
            <a:endParaRPr lang="zh-TW" altLang="en-US" b="1" dirty="0"/>
          </a:p>
        </p:txBody>
      </p:sp>
    </p:spTree>
    <p:extLst>
      <p:ext uri="{BB962C8B-B14F-4D97-AF65-F5344CB8AC3E}">
        <p14:creationId xmlns:p14="http://schemas.microsoft.com/office/powerpoint/2010/main" val="1609632970"/>
      </p:ext>
    </p:extLst>
  </p:cSld>
  <p:clrMapOvr>
    <a:masterClrMapping/>
  </p:clrMapOvr>
  <p:transition spd="slow" advClick="0">
    <p:pull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xmlns="" id="{7C8832AE-6EED-41EB-A3F5-BAD79C977B1D}"/>
              </a:ext>
            </a:extLst>
          </p:cNvPr>
          <p:cNvPicPr>
            <a:picLocks noChangeAspect="1"/>
          </p:cNvPicPr>
          <p:nvPr/>
        </p:nvPicPr>
        <p:blipFill rotWithShape="1">
          <a:blip r:embed="rId3"/>
          <a:srcRect l="25735" t="18790" r="28383" b="7790"/>
          <a:stretch/>
        </p:blipFill>
        <p:spPr>
          <a:xfrm>
            <a:off x="1447801" y="0"/>
            <a:ext cx="6096000" cy="6781799"/>
          </a:xfrm>
          <a:prstGeom prst="rect">
            <a:avLst/>
          </a:prstGeom>
        </p:spPr>
      </p:pic>
    </p:spTree>
    <p:extLst>
      <p:ext uri="{BB962C8B-B14F-4D97-AF65-F5344CB8AC3E}">
        <p14:creationId xmlns:p14="http://schemas.microsoft.com/office/powerpoint/2010/main" val="641532198"/>
      </p:ext>
    </p:extLst>
  </p:cSld>
  <p:clrMapOvr>
    <a:masterClrMapping/>
  </p:clrMapOvr>
  <p:transition spd="slow">
    <p:pull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822325" y="304800"/>
            <a:ext cx="7543800" cy="685800"/>
          </a:xfrm>
        </p:spPr>
        <p:txBody>
          <a:bodyPr>
            <a:normAutofit/>
          </a:bodyPr>
          <a:lstStyle/>
          <a:p>
            <a:pPr algn="ctr"/>
            <a:r>
              <a:rPr lang="zh-TW" altLang="en-US" sz="2400" b="1" dirty="0">
                <a:solidFill>
                  <a:schemeClr val="accent6">
                    <a:lumMod val="50000"/>
                  </a:schemeClr>
                </a:solidFill>
              </a:rPr>
              <a:t>男女二元化</a:t>
            </a:r>
          </a:p>
        </p:txBody>
      </p:sp>
      <p:sp>
        <p:nvSpPr>
          <p:cNvPr id="4" name="內容版面配置區 3"/>
          <p:cNvSpPr>
            <a:spLocks noGrp="1"/>
          </p:cNvSpPr>
          <p:nvPr>
            <p:ph idx="1"/>
          </p:nvPr>
        </p:nvSpPr>
        <p:spPr>
          <a:xfrm>
            <a:off x="762000" y="990600"/>
            <a:ext cx="7772400" cy="4953000"/>
          </a:xfrm>
          <a:ln>
            <a:solidFill>
              <a:srgbClr val="0070C0"/>
            </a:solidFill>
          </a:ln>
        </p:spPr>
        <p:txBody>
          <a:bodyPr>
            <a:normAutofit/>
          </a:bodyPr>
          <a:lstStyle/>
          <a:p>
            <a:pPr marL="0" indent="0">
              <a:buNone/>
            </a:pPr>
            <a:r>
              <a:rPr lang="zh-TW" altLang="en-US" sz="2000" b="1" dirty="0"/>
              <a:t>西澳 南澳</a:t>
            </a:r>
            <a:endParaRPr lang="en-US" altLang="zh-TW" sz="2000" b="1" dirty="0"/>
          </a:p>
          <a:p>
            <a:pPr marL="0" indent="0">
              <a:buNone/>
            </a:pPr>
            <a:r>
              <a:rPr lang="zh-TW" altLang="en-US" sz="2000" b="1" dirty="0"/>
              <a:t>性別是西方人建構的 </a:t>
            </a:r>
            <a:r>
              <a:rPr lang="en-US" altLang="zh-TW" sz="2000" b="1" dirty="0"/>
              <a:t>remains a western construction</a:t>
            </a:r>
          </a:p>
          <a:p>
            <a:pPr marL="0" indent="0">
              <a:buNone/>
            </a:pPr>
            <a:endParaRPr lang="en-US" altLang="zh-TW" sz="2000" b="1" dirty="0"/>
          </a:p>
          <a:p>
            <a:pPr marL="0" indent="0">
              <a:buNone/>
            </a:pPr>
            <a:r>
              <a:rPr lang="en-US" altLang="zh-TW" sz="2000" b="1" dirty="0"/>
              <a:t>Privilege male/female relations and hence was deemed to be problematic for their social analysis of racialization</a:t>
            </a:r>
          </a:p>
          <a:p>
            <a:pPr marL="0" indent="0">
              <a:buNone/>
            </a:pPr>
            <a:endParaRPr lang="en-US" altLang="zh-TW" sz="2000" b="1" dirty="0"/>
          </a:p>
          <a:p>
            <a:pPr marL="0" indent="0">
              <a:buNone/>
            </a:pPr>
            <a:r>
              <a:rPr lang="en-US" altLang="zh-TW" sz="2000" b="1" dirty="0"/>
              <a:t>All discussions about equality, equity or disadvantage must be inclusive of discussions about diversity and human rights.</a:t>
            </a:r>
          </a:p>
          <a:p>
            <a:pPr marL="0" indent="0">
              <a:buNone/>
            </a:pPr>
            <a:r>
              <a:rPr lang="zh-TW" altLang="en-US" sz="2000" b="1" dirty="0"/>
              <a:t>必須包容差異和所有人的人權</a:t>
            </a:r>
            <a:endParaRPr lang="en-US" altLang="zh-TW" sz="2000" b="1" dirty="0"/>
          </a:p>
          <a:p>
            <a:pPr marL="0" indent="0">
              <a:buNone/>
            </a:pPr>
            <a:endParaRPr lang="en-US" altLang="zh-TW" sz="2000" b="1" dirty="0"/>
          </a:p>
          <a:p>
            <a:pPr marL="0" indent="0">
              <a:buNone/>
            </a:pPr>
            <a:endParaRPr lang="en-US" altLang="zh-TW" sz="2000" b="1" dirty="0"/>
          </a:p>
          <a:p>
            <a:pPr marL="0" indent="0">
              <a:buNone/>
            </a:pPr>
            <a:r>
              <a:rPr lang="en-US" altLang="zh-TW" sz="2000" b="1" dirty="0"/>
              <a:t>Intersectionality  </a:t>
            </a:r>
            <a:r>
              <a:rPr lang="zh-TW" altLang="en-US" sz="2000" b="1" dirty="0"/>
              <a:t>交义性、交織性</a:t>
            </a:r>
          </a:p>
        </p:txBody>
      </p:sp>
      <p:pic>
        <p:nvPicPr>
          <p:cNvPr id="2" name="圖片 1"/>
          <p:cNvPicPr>
            <a:picLocks noChangeAspect="1"/>
          </p:cNvPicPr>
          <p:nvPr/>
        </p:nvPicPr>
        <p:blipFill>
          <a:blip r:embed="rId3"/>
          <a:stretch>
            <a:fillRect/>
          </a:stretch>
        </p:blipFill>
        <p:spPr>
          <a:xfrm>
            <a:off x="6132688" y="3657600"/>
            <a:ext cx="2196861" cy="3048000"/>
          </a:xfrm>
          <a:prstGeom prst="rect">
            <a:avLst/>
          </a:prstGeom>
        </p:spPr>
      </p:pic>
      <p:sp>
        <p:nvSpPr>
          <p:cNvPr id="5" name="矩形 4"/>
          <p:cNvSpPr/>
          <p:nvPr/>
        </p:nvSpPr>
        <p:spPr>
          <a:xfrm>
            <a:off x="3814361" y="6413063"/>
            <a:ext cx="2318327" cy="307777"/>
          </a:xfrm>
          <a:prstGeom prst="rect">
            <a:avLst/>
          </a:prstGeom>
        </p:spPr>
        <p:txBody>
          <a:bodyPr wrap="none">
            <a:spAutoFit/>
          </a:bodyPr>
          <a:lstStyle/>
          <a:p>
            <a:r>
              <a:rPr lang="en-US" altLang="zh-TW" sz="1400" dirty="0"/>
              <a:t>Sojourner Truth c. 1797-1883</a:t>
            </a:r>
            <a:endParaRPr lang="zh-TW" altLang="en-US" sz="1400" dirty="0"/>
          </a:p>
        </p:txBody>
      </p:sp>
    </p:spTree>
    <p:extLst>
      <p:ext uri="{BB962C8B-B14F-4D97-AF65-F5344CB8AC3E}">
        <p14:creationId xmlns:p14="http://schemas.microsoft.com/office/powerpoint/2010/main" val="392210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 calcmode="lin" valueType="num">
                                      <p:cBhvr additive="base">
                                        <p:cTn id="2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anim calcmode="lin" valueType="num">
                                      <p:cBhvr additive="base">
                                        <p:cTn id="3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8C8678C-1C85-4E3B-8859-170A579458BE}"/>
              </a:ext>
            </a:extLst>
          </p:cNvPr>
          <p:cNvSpPr/>
          <p:nvPr/>
        </p:nvSpPr>
        <p:spPr>
          <a:xfrm>
            <a:off x="533400" y="1524000"/>
            <a:ext cx="8305800" cy="3231654"/>
          </a:xfrm>
          <a:prstGeom prst="rect">
            <a:avLst/>
          </a:prstGeom>
          <a:ln>
            <a:solidFill>
              <a:srgbClr val="0070C0"/>
            </a:solidFill>
          </a:ln>
        </p:spPr>
        <p:txBody>
          <a:bodyPr wrap="square">
            <a:spAutoFit/>
          </a:bodyPr>
          <a:lstStyle/>
          <a:p>
            <a:pPr algn="just">
              <a:lnSpc>
                <a:spcPct val="150000"/>
              </a:lnSpc>
              <a:spcAft>
                <a:spcPts val="0"/>
              </a:spcAft>
            </a:pPr>
            <a:r>
              <a:rPr lang="en-US" altLang="zh-TW" b="1" kern="0" dirty="0" err="1">
                <a:latin typeface="KaiTi" panose="02010609060101010101" pitchFamily="49" charset="-122"/>
                <a:ea typeface="KaiTi" panose="02010609060101010101" pitchFamily="49" charset="-122"/>
                <a:cs typeface="Times New Roman" panose="02020603050405020304" pitchFamily="18" charset="0"/>
                <a:hlinkClick r:id="rId3" tooltip="聯合國經濟及社會理事會"/>
              </a:rPr>
              <a:t>聯合國經濟及社會理事會</a:t>
            </a:r>
            <a:r>
              <a:rPr lang="zh-TW" altLang="zh-TW" b="1" kern="0" dirty="0">
                <a:latin typeface="KaiTi" panose="02010609060101010101" pitchFamily="49" charset="-122"/>
                <a:ea typeface="KaiTi" panose="02010609060101010101" pitchFamily="49" charset="-122"/>
                <a:cs typeface="Times New Roman" panose="02020603050405020304" pitchFamily="18" charset="0"/>
              </a:rPr>
              <a:t>定義性別主流化</a:t>
            </a:r>
            <a:r>
              <a:rPr lang="zh-TW" altLang="zh-TW" kern="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kern="0" dirty="0">
                <a:latin typeface="Times New Roman" panose="02020603050405020304" pitchFamily="18" charset="0"/>
                <a:ea typeface="標楷體" panose="03000509000000000000" pitchFamily="65" charset="-120"/>
                <a:cs typeface="Times New Roman" panose="02020603050405020304" pitchFamily="18" charset="0"/>
              </a:rPr>
              <a:t>Report of the Economic and Social Council for 1997</a:t>
            </a:r>
            <a:r>
              <a:rPr lang="zh-TW" altLang="zh-TW" kern="0" dirty="0">
                <a:latin typeface="Times New Roman" panose="02020603050405020304" pitchFamily="18" charset="0"/>
                <a:ea typeface="標楷體" panose="03000509000000000000" pitchFamily="65" charset="-120"/>
                <a:cs typeface="Times New Roman" panose="02020603050405020304" pitchFamily="18" charset="0"/>
              </a:rPr>
              <a:t>，聯合國中文網頁） </a:t>
            </a:r>
            <a:r>
              <a:rPr lang="zh-TW" altLang="zh-TW" kern="0" dirty="0">
                <a:latin typeface="Times New Roman" panose="02020603050405020304" pitchFamily="18" charset="0"/>
                <a:cs typeface="Times New Roman" panose="02020603050405020304" pitchFamily="18" charset="0"/>
              </a:rPr>
              <a:t>：</a:t>
            </a:r>
            <a:endParaRPr lang="zh-TW" altLang="zh-TW" kern="100" dirty="0">
              <a:latin typeface="Calibri" panose="020F0502020204030204" pitchFamily="34" charset="0"/>
              <a:cs typeface="Times New Roman" panose="02020603050405020304" pitchFamily="18" charset="0"/>
            </a:endParaRPr>
          </a:p>
          <a:p>
            <a:pPr indent="254000" algn="just">
              <a:lnSpc>
                <a:spcPct val="150000"/>
              </a:lnSpc>
              <a:spcAft>
                <a:spcPts val="0"/>
              </a:spcAft>
            </a:pPr>
            <a:r>
              <a:rPr lang="en-US" altLang="zh-TW" kern="0" dirty="0">
                <a:latin typeface="Times New Roman" panose="02020603050405020304" pitchFamily="18" charset="0"/>
                <a:cs typeface="Times New Roman" panose="02020603050405020304" pitchFamily="18" charset="0"/>
              </a:rPr>
              <a:t> </a:t>
            </a:r>
            <a:endParaRPr lang="zh-TW" altLang="zh-TW" kern="100" dirty="0">
              <a:latin typeface="Calibri" panose="020F0502020204030204" pitchFamily="34" charset="0"/>
              <a:cs typeface="Times New Roman" panose="02020603050405020304" pitchFamily="18" charset="0"/>
            </a:endParaRPr>
          </a:p>
          <a:p>
            <a:pPr marL="504190" marR="304800" indent="-504190">
              <a:lnSpc>
                <a:spcPct val="150000"/>
              </a:lnSpc>
              <a:spcAft>
                <a:spcPts val="0"/>
              </a:spcAft>
            </a:pPr>
            <a:r>
              <a:rPr lang="zh-TW" altLang="zh-TW" kern="100" dirty="0">
                <a:solidFill>
                  <a:srgbClr val="000000"/>
                </a:solidFill>
                <a:latin typeface="Times New Roman" panose="02020603050405020304" pitchFamily="18" charset="0"/>
                <a:cs typeface="Times New Roman" panose="02020603050405020304" pitchFamily="18" charset="0"/>
              </a:rPr>
              <a:t>　　　</a:t>
            </a:r>
            <a:r>
              <a:rPr lang="zh-TW" altLang="zh-TW" sz="1600" kern="100" dirty="0">
                <a:solidFill>
                  <a:srgbClr val="000000"/>
                </a:solidFill>
                <a:latin typeface="Times New Roman" panose="02020603050405020304" pitchFamily="18" charset="0"/>
                <a:cs typeface="Times New Roman" panose="02020603050405020304" pitchFamily="18" charset="0"/>
              </a:rPr>
              <a:t>　</a:t>
            </a:r>
            <a:r>
              <a:rPr lang="zh-TW" altLang="zh-TW" sz="1600" kern="0" dirty="0">
                <a:latin typeface="Times New Roman" panose="02020603050405020304" pitchFamily="18" charset="0"/>
                <a:ea typeface="標楷體" panose="03000509000000000000" pitchFamily="65" charset="-120"/>
                <a:cs typeface="Times New Roman" panose="02020603050405020304" pitchFamily="18" charset="0"/>
              </a:rPr>
              <a:t>性別觀點主流化是指在各個領域和各個層面上評估所有計畫的行動（包括立法、政策、方案）對男性和女性的不同含義。這是一種策略，目的在使政治、經濟和社會領域內所有政策和計畫的設計、執行、監督與評估都包含女性和男性關心的事、女性和男性的經驗，從而使男女均等受益，不平等不再發生。主流化最終的目標是實現性別平等。</a:t>
            </a:r>
            <a:endParaRPr lang="zh-TW" altLang="zh-TW" sz="1600" kern="1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2772161"/>
      </p:ext>
    </p:extLst>
  </p:cSld>
  <p:clrMapOvr>
    <a:masterClrMapping/>
  </p:clrMapOvr>
  <p:transition spd="slow">
    <p:pull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defRPr/>
            </a:pPr>
            <a:r>
              <a:rPr lang="en-US" altLang="zh-TW" sz="2000" b="1" kern="100" dirty="0">
                <a:latin typeface="Calibri" panose="020F0502020204030204" pitchFamily="34" charset="0"/>
                <a:cs typeface="Times New Roman" panose="02020603050405020304" pitchFamily="18" charset="0"/>
              </a:rPr>
              <a:t>The UN Economic and Social Council</a:t>
            </a:r>
            <a:br>
              <a:rPr lang="en-US" altLang="zh-TW" sz="2000" b="1" kern="100" dirty="0">
                <a:latin typeface="Calibri" panose="020F0502020204030204" pitchFamily="34" charset="0"/>
                <a:cs typeface="Times New Roman" panose="02020603050405020304" pitchFamily="18" charset="0"/>
              </a:rPr>
            </a:br>
            <a:r>
              <a:rPr lang="en-US" altLang="zh-TW" sz="2000" kern="100" dirty="0">
                <a:latin typeface="Calibri" panose="020F0502020204030204" pitchFamily="34" charset="0"/>
                <a:cs typeface="Times New Roman" panose="02020603050405020304" pitchFamily="18" charset="0"/>
              </a:rPr>
              <a:t>Agreed conclusions 1997/2</a:t>
            </a:r>
            <a:br>
              <a:rPr lang="en-US" altLang="zh-TW" sz="2000" kern="100" dirty="0">
                <a:latin typeface="Calibri" panose="020F0502020204030204" pitchFamily="34" charset="0"/>
                <a:cs typeface="Times New Roman" panose="02020603050405020304" pitchFamily="18" charset="0"/>
              </a:rPr>
            </a:br>
            <a:r>
              <a:rPr lang="en-US" altLang="zh-TW" sz="2000" kern="100" dirty="0">
                <a:latin typeface="Calibri" panose="020F0502020204030204" pitchFamily="34" charset="0"/>
                <a:cs typeface="Times New Roman" panose="02020603050405020304" pitchFamily="18" charset="0"/>
              </a:rPr>
              <a:t>Definition of the concept of gender mainstreaming</a:t>
            </a:r>
            <a:br>
              <a:rPr lang="en-US" altLang="zh-TW" sz="2000" kern="100" dirty="0">
                <a:latin typeface="Calibri" panose="020F0502020204030204" pitchFamily="34" charset="0"/>
                <a:cs typeface="Times New Roman" panose="02020603050405020304" pitchFamily="18" charset="0"/>
              </a:rPr>
            </a:br>
            <a:endParaRPr lang="zh-TW" altLang="en-US" sz="2000" dirty="0"/>
          </a:p>
        </p:txBody>
      </p:sp>
      <p:sp>
        <p:nvSpPr>
          <p:cNvPr id="3" name="內容版面配置區 2"/>
          <p:cNvSpPr>
            <a:spLocks noGrp="1"/>
          </p:cNvSpPr>
          <p:nvPr>
            <p:ph idx="1"/>
          </p:nvPr>
        </p:nvSpPr>
        <p:spPr>
          <a:xfrm>
            <a:off x="628650" y="1690688"/>
            <a:ext cx="7600950" cy="4557711"/>
          </a:xfrm>
          <a:ln>
            <a:solidFill>
              <a:srgbClr val="0070C0"/>
            </a:solidFill>
          </a:ln>
        </p:spPr>
        <p:txBody>
          <a:bodyPr>
            <a:normAutofit/>
          </a:bodyPr>
          <a:lstStyle/>
          <a:p>
            <a:pPr marL="82550" indent="0">
              <a:spcAft>
                <a:spcPts val="0"/>
              </a:spcAft>
              <a:buFont typeface="Wingdings 2" pitchFamily="18" charset="2"/>
              <a:buNone/>
              <a:defRPr/>
            </a:pPr>
            <a:r>
              <a:rPr lang="en-US" altLang="zh-TW" sz="2000" kern="100" dirty="0">
                <a:latin typeface="Calibri" panose="020F0502020204030204" pitchFamily="34" charset="0"/>
                <a:cs typeface="Times New Roman" panose="02020603050405020304" pitchFamily="18" charset="0"/>
              </a:rPr>
              <a:t>Mainstreaming a gender perspective is the process of assessing the implications for women and men of any planned action, including legislation, policies or </a:t>
            </a:r>
            <a:r>
              <a:rPr lang="en-US" altLang="zh-TW" sz="2000" kern="100" dirty="0" err="1">
                <a:latin typeface="Calibri" panose="020F0502020204030204" pitchFamily="34" charset="0"/>
                <a:cs typeface="Times New Roman" panose="02020603050405020304" pitchFamily="18" charset="0"/>
              </a:rPr>
              <a:t>programmes</a:t>
            </a:r>
            <a:r>
              <a:rPr lang="en-US" altLang="zh-TW" sz="2000" kern="100" dirty="0">
                <a:latin typeface="Calibri" panose="020F0502020204030204" pitchFamily="34" charset="0"/>
                <a:cs typeface="Times New Roman" panose="02020603050405020304" pitchFamily="18" charset="0"/>
              </a:rPr>
              <a:t>, in all areas and at all levels. It is a strategy for making women's as well as men's concerns and experiences an integral dimension of the design, implementation, monitoring and evaluation of policies and </a:t>
            </a:r>
            <a:r>
              <a:rPr lang="en-US" altLang="zh-TW" sz="2000" kern="100" dirty="0" err="1">
                <a:latin typeface="Calibri" panose="020F0502020204030204" pitchFamily="34" charset="0"/>
                <a:cs typeface="Times New Roman" panose="02020603050405020304" pitchFamily="18" charset="0"/>
              </a:rPr>
              <a:t>programmes</a:t>
            </a:r>
            <a:r>
              <a:rPr lang="en-US" altLang="zh-TW" sz="2000" kern="100" dirty="0">
                <a:latin typeface="Calibri" panose="020F0502020204030204" pitchFamily="34" charset="0"/>
                <a:cs typeface="Times New Roman" panose="02020603050405020304" pitchFamily="18" charset="0"/>
              </a:rPr>
              <a:t> in all political, economic and societal spheres so that women and men benefit equally and inequality is not perpetuated. The ultimate goal is to achieve gender equality.</a:t>
            </a:r>
            <a:endParaRPr lang="zh-TW" altLang="zh-TW" sz="2000" kern="1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0566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274638"/>
            <a:ext cx="8096250" cy="868362"/>
          </a:xfrm>
        </p:spPr>
        <p:txBody>
          <a:bodyPr/>
          <a:lstStyle/>
          <a:p>
            <a:pPr>
              <a:defRPr/>
            </a:pPr>
            <a:r>
              <a:rPr lang="zh-TW" altLang="zh-TW" sz="2400" dirty="0">
                <a:effectLst/>
                <a:ea typeface="標楷體" panose="03000509000000000000" pitchFamily="65" charset="-120"/>
                <a:cs typeface="Times New Roman" panose="02020603050405020304" pitchFamily="18" charset="0"/>
              </a:rPr>
              <a:t>聯合國經濟暨社會理事會</a:t>
            </a:r>
            <a:r>
              <a:rPr lang="en-US" altLang="zh-TW" sz="2400" dirty="0">
                <a:effectLst/>
                <a:ea typeface="標楷體" panose="03000509000000000000" pitchFamily="65" charset="-120"/>
                <a:cs typeface="Times New Roman" panose="02020603050405020304" pitchFamily="18" charset="0"/>
              </a:rPr>
              <a:t>(ECOSOC</a:t>
            </a:r>
            <a:r>
              <a:rPr lang="zh-TW" altLang="zh-TW" sz="2400" dirty="0">
                <a:effectLst/>
                <a:ea typeface="標楷體" panose="03000509000000000000" pitchFamily="65" charset="-120"/>
                <a:cs typeface="Times New Roman" panose="02020603050405020304" pitchFamily="18" charset="0"/>
              </a:rPr>
              <a:t>第</a:t>
            </a:r>
            <a:r>
              <a:rPr lang="en-US" altLang="zh-TW" sz="2400" dirty="0">
                <a:effectLst/>
                <a:ea typeface="標楷體" panose="03000509000000000000" pitchFamily="65" charset="-120"/>
                <a:cs typeface="Times New Roman" panose="02020603050405020304" pitchFamily="18" charset="0"/>
              </a:rPr>
              <a:t>1997/2</a:t>
            </a:r>
            <a:r>
              <a:rPr lang="zh-TW" altLang="zh-TW" sz="2400" dirty="0">
                <a:effectLst/>
                <a:ea typeface="標楷體" panose="03000509000000000000" pitchFamily="65" charset="-120"/>
                <a:cs typeface="Times New Roman" panose="02020603050405020304" pitchFamily="18" charset="0"/>
              </a:rPr>
              <a:t>號商定結論</a:t>
            </a:r>
            <a:r>
              <a:rPr lang="en-US" altLang="zh-TW" sz="2400" dirty="0">
                <a:effectLst/>
                <a:ea typeface="標楷體" panose="03000509000000000000" pitchFamily="65" charset="-120"/>
                <a:cs typeface="Times New Roman" panose="02020603050405020304" pitchFamily="18" charset="0"/>
              </a:rPr>
              <a:t>)</a:t>
            </a:r>
            <a:endParaRPr lang="zh-TW" altLang="en-US" sz="2400" dirty="0"/>
          </a:p>
        </p:txBody>
      </p:sp>
      <p:sp>
        <p:nvSpPr>
          <p:cNvPr id="3" name="內容版面配置區 2"/>
          <p:cNvSpPr>
            <a:spLocks noGrp="1"/>
          </p:cNvSpPr>
          <p:nvPr>
            <p:ph sz="half" idx="1"/>
          </p:nvPr>
        </p:nvSpPr>
        <p:spPr>
          <a:xfrm>
            <a:off x="76200" y="1219200"/>
            <a:ext cx="4495800" cy="4968875"/>
          </a:xfrm>
        </p:spPr>
        <p:txBody>
          <a:bodyPr/>
          <a:lstStyle/>
          <a:p>
            <a:pPr>
              <a:defRPr/>
            </a:pPr>
            <a:r>
              <a:rPr lang="zh-TW" altLang="zh-TW" sz="2400" dirty="0">
                <a:latin typeface="+mj-lt"/>
                <a:ea typeface="標楷體" panose="03000509000000000000" pitchFamily="65" charset="-120"/>
                <a:cs typeface="Times New Roman" panose="02020603050405020304" pitchFamily="18" charset="0"/>
              </a:rPr>
              <a:t>性別主流化是一種過程 </a:t>
            </a:r>
          </a:p>
          <a:p>
            <a:pPr>
              <a:defRPr/>
            </a:pPr>
            <a:r>
              <a:rPr lang="zh-TW" altLang="zh-TW" sz="2400" dirty="0">
                <a:latin typeface="+mj-lt"/>
                <a:ea typeface="標楷體" panose="03000509000000000000" pitchFamily="65" charset="-120"/>
                <a:cs typeface="Times New Roman" panose="02020603050405020304" pitchFamily="18" charset="0"/>
              </a:rPr>
              <a:t>讓性別意識</a:t>
            </a:r>
            <a:r>
              <a:rPr lang="en-US" altLang="zh-TW" sz="2400" dirty="0">
                <a:latin typeface="+mj-lt"/>
                <a:ea typeface="標楷體" panose="03000509000000000000" pitchFamily="65" charset="-120"/>
                <a:cs typeface="Times New Roman" panose="02020603050405020304" pitchFamily="18" charset="0"/>
              </a:rPr>
              <a:t>/</a:t>
            </a:r>
            <a:r>
              <a:rPr lang="zh-TW" altLang="zh-TW" sz="2400" dirty="0">
                <a:latin typeface="+mj-lt"/>
                <a:ea typeface="標楷體" panose="03000509000000000000" pitchFamily="65" charset="-120"/>
                <a:cs typeface="Times New Roman" panose="02020603050405020304" pitchFamily="18" charset="0"/>
              </a:rPr>
              <a:t>觀點融入思考、制定與執行政策。 </a:t>
            </a:r>
          </a:p>
          <a:p>
            <a:pPr>
              <a:defRPr/>
            </a:pPr>
            <a:r>
              <a:rPr lang="zh-TW" altLang="zh-TW" sz="2400" dirty="0">
                <a:latin typeface="+mj-lt"/>
                <a:ea typeface="標楷體" panose="03000509000000000000" pitchFamily="65" charset="-120"/>
                <a:cs typeface="Times New Roman" panose="02020603050405020304" pitchFamily="18" charset="0"/>
              </a:rPr>
              <a:t>讓性別主流化工具成為執行業務常規。 </a:t>
            </a:r>
          </a:p>
          <a:p>
            <a:pPr>
              <a:defRPr/>
            </a:pPr>
            <a:r>
              <a:rPr lang="zh-TW" altLang="zh-TW" sz="2400" dirty="0">
                <a:latin typeface="+mj-lt"/>
                <a:ea typeface="標楷體" panose="03000509000000000000" pitchFamily="65" charset="-120"/>
                <a:cs typeface="Times New Roman" panose="02020603050405020304" pitchFamily="18" charset="0"/>
              </a:rPr>
              <a:t>性別主流化是一種策略 </a:t>
            </a:r>
          </a:p>
          <a:p>
            <a:pPr>
              <a:defRPr/>
            </a:pPr>
            <a:r>
              <a:rPr lang="zh-TW" altLang="zh-TW" sz="2400" dirty="0">
                <a:latin typeface="+mj-lt"/>
                <a:ea typeface="標楷體" panose="03000509000000000000" pitchFamily="65" charset="-120"/>
                <a:cs typeface="Times New Roman" panose="02020603050405020304" pitchFamily="18" charset="0"/>
              </a:rPr>
              <a:t>將女性及男性所關心的事務與經驗同等納入考量，做為政策規劃、執行、評估管考的重要依據，</a:t>
            </a:r>
            <a:r>
              <a:rPr lang="zh-TW" altLang="zh-TW" sz="2400" dirty="0">
                <a:solidFill>
                  <a:srgbClr val="C00000"/>
                </a:solidFill>
                <a:latin typeface="+mj-lt"/>
                <a:ea typeface="標楷體" panose="03000509000000000000" pitchFamily="65" charset="-120"/>
                <a:cs typeface="Times New Roman" panose="02020603050405020304" pitchFamily="18" charset="0"/>
              </a:rPr>
              <a:t>確保不同性別同等受益</a:t>
            </a:r>
            <a:r>
              <a:rPr lang="zh-TW" altLang="zh-TW" sz="2400" dirty="0">
                <a:latin typeface="+mj-lt"/>
                <a:ea typeface="標楷體" panose="03000509000000000000" pitchFamily="65" charset="-120"/>
                <a:cs typeface="Times New Roman" panose="02020603050405020304" pitchFamily="18" charset="0"/>
              </a:rPr>
              <a:t>。 </a:t>
            </a:r>
          </a:p>
        </p:txBody>
      </p:sp>
      <p:sp>
        <p:nvSpPr>
          <p:cNvPr id="4" name="內容版面配置區 3"/>
          <p:cNvSpPr>
            <a:spLocks noGrp="1"/>
          </p:cNvSpPr>
          <p:nvPr>
            <p:ph sz="half" idx="2"/>
          </p:nvPr>
        </p:nvSpPr>
        <p:spPr>
          <a:xfrm>
            <a:off x="4876800" y="1524000"/>
            <a:ext cx="4057650" cy="4664075"/>
          </a:xfrm>
        </p:spPr>
        <p:txBody>
          <a:bodyPr/>
          <a:lstStyle/>
          <a:p>
            <a:pPr>
              <a:defRPr/>
            </a:pPr>
            <a:r>
              <a:rPr lang="zh-TW" altLang="zh-TW" sz="2400" dirty="0">
                <a:latin typeface="+mj-lt"/>
                <a:ea typeface="標楷體" panose="03000509000000000000" pitchFamily="65" charset="-120"/>
                <a:cs typeface="Times New Roman" panose="02020603050405020304" pitchFamily="18" charset="0"/>
              </a:rPr>
              <a:t>性別平等為最終目標 </a:t>
            </a:r>
          </a:p>
          <a:p>
            <a:pPr>
              <a:defRPr/>
            </a:pPr>
            <a:r>
              <a:rPr lang="zh-TW" altLang="zh-TW" sz="2400" dirty="0">
                <a:solidFill>
                  <a:srgbClr val="C00000"/>
                </a:solidFill>
                <a:latin typeface="+mj-lt"/>
                <a:ea typeface="標楷體" panose="03000509000000000000" pitchFamily="65" charset="-120"/>
                <a:cs typeface="Times New Roman" panose="02020603050405020304" pitchFamily="18" charset="0"/>
              </a:rPr>
              <a:t>讓不同性別</a:t>
            </a:r>
            <a:r>
              <a:rPr lang="zh-TW" altLang="zh-TW" sz="2400" dirty="0">
                <a:latin typeface="+mj-lt"/>
                <a:ea typeface="標楷體" panose="03000509000000000000" pitchFamily="65" charset="-120"/>
                <a:cs typeface="Times New Roman" panose="02020603050405020304" pitchFamily="18" charset="0"/>
              </a:rPr>
              <a:t>均能公平合理地取得與享有社會資源與參與公共事務的機會，以</a:t>
            </a:r>
            <a:r>
              <a:rPr lang="zh-TW" altLang="zh-TW" sz="2400" dirty="0">
                <a:solidFill>
                  <a:srgbClr val="C00000"/>
                </a:solidFill>
                <a:latin typeface="+mj-lt"/>
                <a:ea typeface="標楷體" panose="03000509000000000000" pitchFamily="65" charset="-120"/>
                <a:cs typeface="Times New Roman" panose="02020603050405020304" pitchFamily="18" charset="0"/>
              </a:rPr>
              <a:t>反映其多元的需求和意見</a:t>
            </a:r>
            <a:r>
              <a:rPr lang="zh-TW" altLang="zh-TW" sz="2400" dirty="0">
                <a:latin typeface="+mj-lt"/>
                <a:ea typeface="標楷體" panose="03000509000000000000" pitchFamily="65" charset="-120"/>
                <a:cs typeface="Times New Roman" panose="02020603050405020304" pitchFamily="18" charset="0"/>
              </a:rPr>
              <a:t>。 </a:t>
            </a:r>
            <a:endParaRPr lang="zh-TW" altLang="en-US" sz="2400" dirty="0">
              <a:latin typeface="+mj-lt"/>
              <a:ea typeface="標楷體" panose="03000509000000000000" pitchFamily="65" charset="-120"/>
              <a:cs typeface="Times New Roman" panose="02020603050405020304" pitchFamily="18" charset="0"/>
            </a:endParaRPr>
          </a:p>
        </p:txBody>
      </p:sp>
      <p:sp>
        <p:nvSpPr>
          <p:cNvPr id="5" name="矩形 4">
            <a:extLst>
              <a:ext uri="{FF2B5EF4-FFF2-40B4-BE49-F238E27FC236}">
                <a16:creationId xmlns:a16="http://schemas.microsoft.com/office/drawing/2014/main" xmlns="" id="{9AF3A82C-A531-4229-A1FF-6130D6CFDE5D}"/>
              </a:ext>
            </a:extLst>
          </p:cNvPr>
          <p:cNvSpPr/>
          <p:nvPr/>
        </p:nvSpPr>
        <p:spPr>
          <a:xfrm>
            <a:off x="5334000" y="4876800"/>
            <a:ext cx="2050561" cy="369332"/>
          </a:xfrm>
          <a:prstGeom prst="rect">
            <a:avLst/>
          </a:prstGeom>
        </p:spPr>
        <p:txBody>
          <a:bodyPr wrap="none">
            <a:spAutoFit/>
          </a:bodyPr>
          <a:lstStyle/>
          <a:p>
            <a:r>
              <a:rPr lang="zh-TW" altLang="en-US" dirty="0">
                <a:solidFill>
                  <a:srgbClr val="3333CC"/>
                </a:solidFill>
                <a:ea typeface="標楷體" pitchFamily="65" charset="-120"/>
                <a:cs typeface="Times New Roman" pitchFamily="18" charset="0"/>
              </a:rPr>
              <a:t> </a:t>
            </a:r>
            <a:r>
              <a:rPr lang="en-US" altLang="zh-TW" dirty="0">
                <a:solidFill>
                  <a:srgbClr val="3333CC"/>
                </a:solidFill>
                <a:ea typeface="標楷體" pitchFamily="65" charset="-120"/>
                <a:cs typeface="Times New Roman" pitchFamily="18" charset="0"/>
              </a:rPr>
              <a:t>(</a:t>
            </a:r>
            <a:r>
              <a:rPr lang="zh-TW" altLang="en-US" dirty="0">
                <a:solidFill>
                  <a:srgbClr val="3333CC"/>
                </a:solidFill>
                <a:ea typeface="標楷體" pitchFamily="65" charset="-120"/>
                <a:cs typeface="Times New Roman" pitchFamily="18" charset="0"/>
              </a:rPr>
              <a:t>行政院性平處譯</a:t>
            </a:r>
            <a:r>
              <a:rPr lang="en-US" altLang="zh-TW" dirty="0">
                <a:solidFill>
                  <a:srgbClr val="3333CC"/>
                </a:solidFill>
                <a:ea typeface="標楷體" pitchFamily="65" charset="-120"/>
                <a:cs typeface="Times New Roman" pitchFamily="18" charset="0"/>
              </a:rPr>
              <a:t>)</a:t>
            </a:r>
            <a:r>
              <a:rPr lang="zh-TW" altLang="zh-TW" b="1" dirty="0">
                <a:solidFill>
                  <a:schemeClr val="accent2">
                    <a:lumMod val="75000"/>
                  </a:schemeClr>
                </a:solidFill>
                <a:ea typeface="標楷體" panose="03000509000000000000" pitchFamily="65" charset="-120"/>
                <a:cs typeface="Times New Roman" panose="02020603050405020304" pitchFamily="18" charset="0"/>
              </a:rPr>
              <a:t> </a:t>
            </a:r>
            <a:endParaRPr lang="zh-TW" altLang="en-US" dirty="0"/>
          </a:p>
        </p:txBody>
      </p:sp>
    </p:spTree>
    <p:extLst>
      <p:ext uri="{BB962C8B-B14F-4D97-AF65-F5344CB8AC3E}">
        <p14:creationId xmlns:p14="http://schemas.microsoft.com/office/powerpoint/2010/main" val="837731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12700"/>
            <a:ext cx="8032750" cy="1892300"/>
          </a:xfrm>
        </p:spPr>
        <p:txBody>
          <a:bodyPr>
            <a:normAutofit/>
          </a:bodyPr>
          <a:lstStyle/>
          <a:p>
            <a:pPr algn="ctr">
              <a:defRPr/>
            </a:pPr>
            <a:r>
              <a:rPr lang="en-US" altLang="zh-TW" sz="20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1997  Treaty of Amsterdam</a:t>
            </a:r>
            <a:br>
              <a:rPr lang="en-US" altLang="zh-TW" sz="20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br>
            <a:r>
              <a:rPr lang="zh-TW" altLang="en-US" sz="20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歐盟阿姆斯特丹合約</a:t>
            </a:r>
            <a:r>
              <a:rPr lang="en-US" altLang="zh-TW" sz="20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
            </a:r>
            <a:br>
              <a:rPr lang="en-US" altLang="zh-TW" sz="20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br>
            <a:r>
              <a:rPr lang="en-US" altLang="zh-TW" sz="20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   principles</a:t>
            </a:r>
          </a:p>
        </p:txBody>
      </p:sp>
      <p:sp>
        <p:nvSpPr>
          <p:cNvPr id="3" name="內容版面配置區 2"/>
          <p:cNvSpPr>
            <a:spLocks noGrp="1"/>
          </p:cNvSpPr>
          <p:nvPr>
            <p:ph idx="1"/>
          </p:nvPr>
        </p:nvSpPr>
        <p:spPr>
          <a:xfrm>
            <a:off x="1143000" y="1828800"/>
            <a:ext cx="7010400" cy="2286000"/>
          </a:xfrm>
          <a:ln>
            <a:solidFill>
              <a:srgbClr val="0070C0"/>
            </a:solidFill>
          </a:ln>
        </p:spPr>
        <p:txBody>
          <a:bodyPr/>
          <a:lstStyle/>
          <a:p>
            <a:pPr>
              <a:defRPr/>
            </a:pPr>
            <a:endParaRPr lang="en-US" altLang="zh-TW"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endParaRPr>
          </a:p>
          <a:p>
            <a:pPr>
              <a:defRPr/>
            </a:pPr>
            <a:r>
              <a:rPr lang="en-US" altLang="zh-TW" sz="2000"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2. In all the activities referred to in this Article, the Community shall aim </a:t>
            </a:r>
            <a:r>
              <a:rPr lang="en-US" altLang="zh-TW" sz="20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to eliminate inequalities, and to promote equality, between men and women.</a:t>
            </a:r>
            <a:r>
              <a:rPr lang="zh-TW" altLang="en-US" sz="20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  </a:t>
            </a:r>
            <a:endParaRPr lang="en-US" altLang="zh-TW" sz="20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endParaRPr>
          </a:p>
          <a:p>
            <a:pPr>
              <a:defRPr/>
            </a:pPr>
            <a:r>
              <a:rPr lang="zh-TW" altLang="en-US" sz="20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rPr>
              <a:t>消除男女歧視，促進平等。</a:t>
            </a:r>
            <a:endParaRPr lang="en-US" altLang="zh-TW" sz="20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endParaRPr>
          </a:p>
          <a:p>
            <a:pPr>
              <a:defRPr/>
            </a:pPr>
            <a:endParaRPr lang="zh-TW" altLang="en-US" sz="4400" b="1" dirty="0">
              <a:solidFill>
                <a:schemeClr val="accent6">
                  <a:lumMod val="50000"/>
                </a:schemeClr>
              </a:solidFill>
              <a:latin typeface="Times New Roman" panose="02020603050405020304" pitchFamily="18" charset="0"/>
              <a:ea typeface="華康楷書體W5"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220512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p:nvPr>
        </p:nvSpPr>
        <p:spPr bwMode="auto">
          <a:xfrm>
            <a:off x="381000" y="685800"/>
            <a:ext cx="8553450" cy="1524000"/>
          </a:xfrm>
        </p:spPr>
        <p:txBody>
          <a:bodyPr wrap="square" numCol="1" anchorCtr="0" compatLnSpc="1">
            <a:prstTxWarp prst="textNoShape">
              <a:avLst/>
            </a:prstTxWarp>
            <a:normAutofit/>
          </a:bodyPr>
          <a:lstStyle/>
          <a:p>
            <a:pPr eaLnBrk="1" hangingPunct="1">
              <a:defRPr/>
            </a:pPr>
            <a:r>
              <a:rPr lang="en-US" altLang="zh-TW" sz="2000" dirty="0"/>
              <a:t>2009</a:t>
            </a:r>
            <a:r>
              <a:rPr lang="zh-TW" altLang="en-US" sz="2000" dirty="0"/>
              <a:t>年歐盟部長委員會「實現性別平等宣言」（</a:t>
            </a:r>
            <a:r>
              <a:rPr lang="en-US" altLang="zh-TW" sz="2000" dirty="0"/>
              <a:t>Declaration: Making gender equality a reality</a:t>
            </a:r>
            <a:r>
              <a:rPr lang="zh-TW" altLang="en-US" sz="2000" dirty="0"/>
              <a:t>）</a:t>
            </a:r>
          </a:p>
        </p:txBody>
      </p:sp>
      <p:sp>
        <p:nvSpPr>
          <p:cNvPr id="25603" name="Rectangle 3"/>
          <p:cNvSpPr>
            <a:spLocks noGrp="1"/>
          </p:cNvSpPr>
          <p:nvPr>
            <p:ph idx="1"/>
          </p:nvPr>
        </p:nvSpPr>
        <p:spPr>
          <a:xfrm>
            <a:off x="762000" y="2438400"/>
            <a:ext cx="7391400" cy="1905000"/>
          </a:xfrm>
          <a:ln>
            <a:solidFill>
              <a:srgbClr val="0070C0"/>
            </a:solidFill>
          </a:ln>
        </p:spPr>
        <p:txBody>
          <a:bodyPr>
            <a:normAutofit/>
          </a:bodyPr>
          <a:lstStyle/>
          <a:p>
            <a:pPr eaLnBrk="1" hangingPunct="1"/>
            <a:r>
              <a:rPr lang="zh-TW" altLang="en-US" sz="2000" dirty="0"/>
              <a:t>性別平等的意思是</a:t>
            </a:r>
            <a:r>
              <a:rPr lang="zh-TW" altLang="en-US" sz="2000" b="1" dirty="0">
                <a:latin typeface="標楷體" pitchFamily="65" charset="-120"/>
                <a:ea typeface="標楷體" pitchFamily="65" charset="-120"/>
              </a:rPr>
              <a:t>「女性與男性在公私生活中享有平等的可見度、獲得平等的權力、承擔平等的責任、得到公平的參與。性別平等與性別不平等相反，卻不是和性別差異相反</a:t>
            </a:r>
            <a:r>
              <a:rPr lang="en-US" altLang="zh-TW" sz="2000" dirty="0">
                <a:latin typeface="Times New Roman" pitchFamily="18" charset="0"/>
                <a:ea typeface="標楷體" pitchFamily="65" charset="-120"/>
                <a:cs typeface="Times New Roman" pitchFamily="18" charset="0"/>
              </a:rPr>
              <a:t>(the opposite of gender inequality, not of gender difference)</a:t>
            </a:r>
            <a:r>
              <a:rPr lang="zh-TW" altLang="en-US" sz="2000" dirty="0">
                <a:latin typeface="Times New Roman" pitchFamily="18" charset="0"/>
                <a:ea typeface="標楷體" pitchFamily="65" charset="-120"/>
                <a:cs typeface="Times New Roman" pitchFamily="18" charset="0"/>
              </a:rPr>
              <a:t>。」 </a:t>
            </a:r>
          </a:p>
        </p:txBody>
      </p:sp>
    </p:spTree>
    <p:extLst>
      <p:ext uri="{BB962C8B-B14F-4D97-AF65-F5344CB8AC3E}">
        <p14:creationId xmlns:p14="http://schemas.microsoft.com/office/powerpoint/2010/main" val="1265344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5E6DECF5-9AF7-4D32-A13D-45F5D859B0A3}"/>
              </a:ext>
            </a:extLst>
          </p:cNvPr>
          <p:cNvSpPr>
            <a:spLocks noGrp="1"/>
          </p:cNvSpPr>
          <p:nvPr>
            <p:ph type="title"/>
          </p:nvPr>
        </p:nvSpPr>
        <p:spPr>
          <a:xfrm>
            <a:off x="1176866" y="685800"/>
            <a:ext cx="6798734" cy="685800"/>
          </a:xfrm>
        </p:spPr>
        <p:txBody>
          <a:bodyPr>
            <a:normAutofit fontScale="90000"/>
          </a:bodyPr>
          <a:lstStyle/>
          <a:p>
            <a:pPr algn="ctr"/>
            <a:r>
              <a:rPr lang="zh-TW" altLang="en-US" sz="2400" b="1" dirty="0"/>
              <a:t>主流化 </a:t>
            </a:r>
            <a:r>
              <a:rPr lang="en-US" altLang="zh-TW" sz="2400" b="1" dirty="0"/>
              <a:t/>
            </a:r>
            <a:br>
              <a:rPr lang="en-US" altLang="zh-TW" sz="2400" b="1" dirty="0"/>
            </a:br>
            <a:r>
              <a:rPr lang="en-US" altLang="zh-TW" sz="2400" b="1" dirty="0"/>
              <a:t>mainstreaming or mainstreamed?</a:t>
            </a:r>
            <a:endParaRPr lang="zh-TW" altLang="en-US" sz="2400" b="1" dirty="0"/>
          </a:p>
        </p:txBody>
      </p:sp>
      <p:sp>
        <p:nvSpPr>
          <p:cNvPr id="3" name="內容版面配置區 2">
            <a:extLst>
              <a:ext uri="{FF2B5EF4-FFF2-40B4-BE49-F238E27FC236}">
                <a16:creationId xmlns:a16="http://schemas.microsoft.com/office/drawing/2014/main" xmlns="" id="{20187288-54BC-42E5-9C21-1550B0F91BF1}"/>
              </a:ext>
            </a:extLst>
          </p:cNvPr>
          <p:cNvSpPr>
            <a:spLocks noGrp="1"/>
          </p:cNvSpPr>
          <p:nvPr>
            <p:ph idx="1"/>
          </p:nvPr>
        </p:nvSpPr>
        <p:spPr>
          <a:xfrm>
            <a:off x="1371600" y="1905001"/>
            <a:ext cx="6248400" cy="4030132"/>
          </a:xfrm>
        </p:spPr>
        <p:txBody>
          <a:bodyPr>
            <a:normAutofit/>
          </a:bodyPr>
          <a:lstStyle/>
          <a:p>
            <a:r>
              <a:rPr lang="en-US" altLang="zh-TW" sz="2000" b="1" dirty="0"/>
              <a:t>1.  </a:t>
            </a:r>
            <a:r>
              <a:rPr lang="zh-TW" altLang="en-US" sz="2000" b="1" dirty="0"/>
              <a:t>加入主流</a:t>
            </a:r>
            <a:endParaRPr lang="en-US" altLang="zh-TW" sz="2000" b="1" dirty="0"/>
          </a:p>
          <a:p>
            <a:r>
              <a:rPr lang="en-US" altLang="zh-TW" sz="2000" b="1" dirty="0"/>
              <a:t>2.  </a:t>
            </a:r>
            <a:r>
              <a:rPr lang="zh-TW" altLang="en-US" sz="2000" b="1" dirty="0"/>
              <a:t>改變主流</a:t>
            </a:r>
            <a:r>
              <a:rPr lang="en-US" altLang="zh-TW" sz="2000" b="1" dirty="0"/>
              <a:t> </a:t>
            </a:r>
          </a:p>
          <a:p>
            <a:pPr marL="0" indent="0">
              <a:buNone/>
            </a:pPr>
            <a:r>
              <a:rPr lang="en-US" altLang="zh-TW" sz="2000" dirty="0"/>
              <a:t>             </a:t>
            </a:r>
            <a:r>
              <a:rPr lang="zh-TW" altLang="en-US" sz="2000" b="1" dirty="0"/>
              <a:t>組織結構</a:t>
            </a:r>
            <a:endParaRPr lang="en-US" altLang="zh-TW" sz="2000" b="1" dirty="0"/>
          </a:p>
          <a:p>
            <a:pPr marL="0" indent="0">
              <a:buNone/>
            </a:pPr>
            <a:r>
              <a:rPr lang="en-US" altLang="zh-TW" sz="2000" b="1" dirty="0"/>
              <a:t>             </a:t>
            </a:r>
            <a:r>
              <a:rPr lang="zh-TW" altLang="en-US" sz="2000" b="1" dirty="0"/>
              <a:t>決策模式</a:t>
            </a:r>
            <a:endParaRPr lang="en-US" altLang="zh-TW" sz="2000" b="1" dirty="0"/>
          </a:p>
          <a:p>
            <a:pPr marL="0" indent="0">
              <a:buNone/>
            </a:pPr>
            <a:r>
              <a:rPr lang="en-US" altLang="zh-TW" sz="2000" b="1" dirty="0"/>
              <a:t>             </a:t>
            </a:r>
            <a:r>
              <a:rPr lang="zh-TW" altLang="en-US" sz="2000" b="1" dirty="0"/>
              <a:t>工作流程</a:t>
            </a:r>
            <a:endParaRPr lang="en-US" altLang="zh-TW" sz="2000" b="1" dirty="0"/>
          </a:p>
          <a:p>
            <a:pPr marL="0" indent="0">
              <a:buNone/>
            </a:pPr>
            <a:r>
              <a:rPr lang="en-US" altLang="zh-TW" sz="2000" b="1" dirty="0"/>
              <a:t>              </a:t>
            </a:r>
            <a:r>
              <a:rPr lang="zh-TW" altLang="en-US" sz="2000" b="1" dirty="0"/>
              <a:t>價值觀</a:t>
            </a:r>
            <a:endParaRPr lang="en-US" altLang="zh-TW" sz="2000" b="1" dirty="0"/>
          </a:p>
        </p:txBody>
      </p:sp>
      <p:sp>
        <p:nvSpPr>
          <p:cNvPr id="4" name="矩形 3">
            <a:extLst>
              <a:ext uri="{FF2B5EF4-FFF2-40B4-BE49-F238E27FC236}">
                <a16:creationId xmlns:a16="http://schemas.microsoft.com/office/drawing/2014/main" xmlns="" id="{E619E33A-369C-4571-9525-149A42C0EEA1}"/>
              </a:ext>
            </a:extLst>
          </p:cNvPr>
          <p:cNvSpPr/>
          <p:nvPr/>
        </p:nvSpPr>
        <p:spPr>
          <a:xfrm>
            <a:off x="1295400" y="6096000"/>
            <a:ext cx="4288353" cy="400110"/>
          </a:xfrm>
          <a:prstGeom prst="rect">
            <a:avLst/>
          </a:prstGeom>
        </p:spPr>
        <p:txBody>
          <a:bodyPr wrap="none">
            <a:spAutoFit/>
          </a:bodyPr>
          <a:lstStyle/>
          <a:p>
            <a:r>
              <a:rPr lang="zh-TW" altLang="en-US" sz="2000" dirty="0"/>
              <a:t>主人的工具可以拆解主人的房子嗎？</a:t>
            </a:r>
            <a:endParaRPr lang="en-US" altLang="zh-TW" sz="2000" dirty="0"/>
          </a:p>
        </p:txBody>
      </p:sp>
      <p:sp>
        <p:nvSpPr>
          <p:cNvPr id="5" name="矩形 4">
            <a:extLst>
              <a:ext uri="{FF2B5EF4-FFF2-40B4-BE49-F238E27FC236}">
                <a16:creationId xmlns:a16="http://schemas.microsoft.com/office/drawing/2014/main" xmlns="" id="{29FDCB9F-9AAA-4C68-9E45-95D46F442ECA}"/>
              </a:ext>
            </a:extLst>
          </p:cNvPr>
          <p:cNvSpPr/>
          <p:nvPr/>
        </p:nvSpPr>
        <p:spPr>
          <a:xfrm>
            <a:off x="6248400" y="6096000"/>
            <a:ext cx="1853392" cy="369332"/>
          </a:xfrm>
          <a:prstGeom prst="rect">
            <a:avLst/>
          </a:prstGeom>
        </p:spPr>
        <p:txBody>
          <a:bodyPr wrap="none">
            <a:spAutoFit/>
          </a:bodyPr>
          <a:lstStyle/>
          <a:p>
            <a:r>
              <a:rPr lang="zh-TW" altLang="en-US" dirty="0"/>
              <a:t> 大房子旁的違建</a:t>
            </a:r>
          </a:p>
        </p:txBody>
      </p:sp>
      <p:sp>
        <p:nvSpPr>
          <p:cNvPr id="6" name="矩形 5"/>
          <p:cNvSpPr/>
          <p:nvPr/>
        </p:nvSpPr>
        <p:spPr>
          <a:xfrm>
            <a:off x="1371600" y="5288802"/>
            <a:ext cx="5490633" cy="369332"/>
          </a:xfrm>
          <a:prstGeom prst="rect">
            <a:avLst/>
          </a:prstGeom>
        </p:spPr>
        <p:txBody>
          <a:bodyPr wrap="square">
            <a:spAutoFit/>
          </a:bodyPr>
          <a:lstStyle/>
          <a:p>
            <a:r>
              <a:rPr lang="zh-TW" altLang="en-US" dirty="0"/>
              <a:t>政策目標   預期成果  由誰決定？</a:t>
            </a:r>
            <a:r>
              <a:rPr lang="en-US" altLang="zh-TW" dirty="0"/>
              <a:t>Stakeholders</a:t>
            </a:r>
            <a:r>
              <a:rPr lang="zh-TW" altLang="en-US" dirty="0"/>
              <a:t>？</a:t>
            </a:r>
          </a:p>
        </p:txBody>
      </p:sp>
    </p:spTree>
    <p:extLst>
      <p:ext uri="{BB962C8B-B14F-4D97-AF65-F5344CB8AC3E}">
        <p14:creationId xmlns:p14="http://schemas.microsoft.com/office/powerpoint/2010/main" val="2965943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xmlns="" id="{F6B528ED-29E3-436E-AC95-5470894EBD7E}"/>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pPr fontAlgn="auto">
              <a:spcAft>
                <a:spcPts val="0"/>
              </a:spcAft>
              <a:defRPr/>
            </a:pPr>
            <a:r>
              <a:rPr lang="zh-TW" altLang="en-US" sz="3200" b="1" dirty="0">
                <a:solidFill>
                  <a:schemeClr val="tx1">
                    <a:lumMod val="75000"/>
                    <a:lumOff val="25000"/>
                  </a:schemeClr>
                </a:solidFill>
                <a:ea typeface="華康標楷體" pitchFamily="65" charset="-120"/>
              </a:rPr>
              <a:t>國家女性主義  </a:t>
            </a:r>
            <a:r>
              <a:rPr lang="en-US" altLang="zh-TW" sz="3200" b="1" dirty="0">
                <a:solidFill>
                  <a:schemeClr val="tx1">
                    <a:lumMod val="75000"/>
                    <a:lumOff val="25000"/>
                  </a:schemeClr>
                </a:solidFill>
                <a:ea typeface="華康標楷體" pitchFamily="65" charset="-120"/>
              </a:rPr>
              <a:t>(state feminism)</a:t>
            </a:r>
          </a:p>
        </p:txBody>
      </p:sp>
      <p:sp>
        <p:nvSpPr>
          <p:cNvPr id="38915" name="Rectangle 3">
            <a:extLst>
              <a:ext uri="{FF2B5EF4-FFF2-40B4-BE49-F238E27FC236}">
                <a16:creationId xmlns:a16="http://schemas.microsoft.com/office/drawing/2014/main" xmlns="" id="{BC6D9B07-A25E-4981-911D-B7031D338284}"/>
              </a:ext>
            </a:extLst>
          </p:cNvPr>
          <p:cNvSpPr>
            <a:spLocks noGrp="1" noChangeArrowheads="1"/>
          </p:cNvSpPr>
          <p:nvPr>
            <p:ph idx="1"/>
          </p:nvPr>
        </p:nvSpPr>
        <p:spPr>
          <a:xfrm>
            <a:off x="1905000" y="2286000"/>
            <a:ext cx="4267200" cy="2971800"/>
          </a:xfrm>
          <a:ln>
            <a:solidFill>
              <a:srgbClr val="0070C0"/>
            </a:solidFill>
          </a:ln>
        </p:spPr>
        <p:txBody>
          <a:bodyPr>
            <a:normAutofit/>
          </a:bodyPr>
          <a:lstStyle/>
          <a:p>
            <a:r>
              <a:rPr lang="zh-TW" altLang="en-US" sz="2000" b="1" dirty="0"/>
              <a:t>修法訂法  </a:t>
            </a:r>
            <a:r>
              <a:rPr lang="en-US" altLang="zh-TW" sz="2000" dirty="0"/>
              <a:t>legislation</a:t>
            </a:r>
            <a:r>
              <a:rPr lang="en-US" altLang="zh-TW" sz="2000" b="1" dirty="0"/>
              <a:t> </a:t>
            </a:r>
          </a:p>
          <a:p>
            <a:endParaRPr lang="en-US" altLang="zh-TW" sz="2000" b="1" dirty="0"/>
          </a:p>
          <a:p>
            <a:r>
              <a:rPr lang="zh-TW" altLang="en-US" sz="2000" b="1" dirty="0"/>
              <a:t>性平機制  </a:t>
            </a:r>
            <a:r>
              <a:rPr lang="en-US" altLang="zh-TW" sz="2000" dirty="0"/>
              <a:t>women’s rights   machinery</a:t>
            </a:r>
          </a:p>
          <a:p>
            <a:r>
              <a:rPr lang="en-US" altLang="zh-TW" sz="2000" dirty="0"/>
              <a:t> </a:t>
            </a:r>
            <a:r>
              <a:rPr lang="zh-TW" altLang="en-US" sz="2000" b="1" dirty="0"/>
              <a:t>保障名額  </a:t>
            </a:r>
            <a:r>
              <a:rPr lang="en-US" altLang="zh-TW" sz="2000" dirty="0"/>
              <a:t>quota</a:t>
            </a:r>
            <a:r>
              <a:rPr lang="en-US" altLang="zh-TW" sz="2000" b="1" dirty="0"/>
              <a:t>  </a:t>
            </a:r>
          </a:p>
          <a:p>
            <a:endParaRPr lang="en-US" altLang="zh-TW" sz="2000" b="1" dirty="0"/>
          </a:p>
          <a:p>
            <a:r>
              <a:rPr lang="zh-TW" altLang="en-US" sz="2000" b="1" dirty="0"/>
              <a:t>性別主流化  </a:t>
            </a:r>
            <a:r>
              <a:rPr lang="en-US" altLang="zh-TW" sz="2000" dirty="0"/>
              <a:t>gender mainstreaming</a:t>
            </a:r>
            <a:r>
              <a:rPr lang="en-US" altLang="zh-TW" sz="2000" b="1" dirty="0"/>
              <a:t> </a:t>
            </a:r>
          </a:p>
          <a:p>
            <a:endParaRPr lang="zh-TW" altLang="en-US" sz="2400" b="1" dirty="0"/>
          </a:p>
          <a:p>
            <a:pPr algn="ctr"/>
            <a:endParaRPr lang="en-US" altLang="zh-TW" b="1" dirty="0">
              <a:latin typeface="KaiTi" panose="02010609060101010101" pitchFamily="49" charset="-122"/>
              <a:ea typeface="KaiTi" panose="02010609060101010101" pitchFamily="49" charset="-122"/>
            </a:endParaRPr>
          </a:p>
          <a:p>
            <a:endParaRPr lang="zh-TW" altLang="en-US" b="1" dirty="0"/>
          </a:p>
        </p:txBody>
      </p:sp>
      <p:sp>
        <p:nvSpPr>
          <p:cNvPr id="2" name="矩形 1">
            <a:extLst>
              <a:ext uri="{FF2B5EF4-FFF2-40B4-BE49-F238E27FC236}">
                <a16:creationId xmlns:a16="http://schemas.microsoft.com/office/drawing/2014/main" xmlns="" id="{C60E8E4D-CD64-45F1-9161-68F30FC788FD}"/>
              </a:ext>
            </a:extLst>
          </p:cNvPr>
          <p:cNvSpPr/>
          <p:nvPr/>
        </p:nvSpPr>
        <p:spPr>
          <a:xfrm>
            <a:off x="2743200" y="5715000"/>
            <a:ext cx="2971800" cy="646331"/>
          </a:xfrm>
          <a:prstGeom prst="rect">
            <a:avLst/>
          </a:prstGeom>
        </p:spPr>
        <p:txBody>
          <a:bodyPr wrap="square">
            <a:spAutoFit/>
          </a:bodyPr>
          <a:lstStyle/>
          <a:p>
            <a:r>
              <a:rPr lang="zh-TW" altLang="en-US" dirty="0">
                <a:latin typeface="+mn-ea"/>
              </a:rPr>
              <a:t>體制內婦運</a:t>
            </a:r>
            <a:r>
              <a:rPr lang="zh-TW" altLang="en-US" b="1" dirty="0">
                <a:latin typeface="+mn-ea"/>
              </a:rPr>
              <a:t>　　</a:t>
            </a:r>
            <a:r>
              <a:rPr lang="zh-TW" altLang="en-US" dirty="0">
                <a:latin typeface="+mn-ea"/>
              </a:rPr>
              <a:t>全球化性格</a:t>
            </a:r>
            <a:endParaRPr lang="en-US" altLang="zh-TW" dirty="0">
              <a:latin typeface="+mn-ea"/>
            </a:endParaRPr>
          </a:p>
          <a:p>
            <a:endParaRPr lang="zh-TW" altLang="en-US" b="1" dirty="0"/>
          </a:p>
        </p:txBody>
      </p:sp>
    </p:spTree>
  </p:cSld>
  <p:clrMapOvr>
    <a:masterClrMapping/>
  </p:clrMapOvr>
  <p:transition spd="slow">
    <p:pull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7AD7373-8B94-4335-B322-CB0CB0D97C42}"/>
              </a:ext>
            </a:extLst>
          </p:cNvPr>
          <p:cNvSpPr>
            <a:spLocks noGrp="1"/>
          </p:cNvSpPr>
          <p:nvPr>
            <p:ph type="title"/>
          </p:nvPr>
        </p:nvSpPr>
        <p:spPr>
          <a:xfrm>
            <a:off x="1176866" y="304801"/>
            <a:ext cx="6798734" cy="838199"/>
          </a:xfrm>
        </p:spPr>
        <p:txBody>
          <a:bodyPr>
            <a:normAutofit/>
          </a:bodyPr>
          <a:lstStyle/>
          <a:p>
            <a:pPr algn="ctr"/>
            <a:r>
              <a:rPr lang="zh-TW" altLang="en-US" sz="2400" dirty="0"/>
              <a:t>歐洲執行成果評估</a:t>
            </a:r>
          </a:p>
        </p:txBody>
      </p:sp>
      <p:sp>
        <p:nvSpPr>
          <p:cNvPr id="3" name="內容版面配置區 2">
            <a:extLst>
              <a:ext uri="{FF2B5EF4-FFF2-40B4-BE49-F238E27FC236}">
                <a16:creationId xmlns:a16="http://schemas.microsoft.com/office/drawing/2014/main" xmlns="" id="{A7A6B9A2-9778-4185-B9AD-554D69E57B72}"/>
              </a:ext>
            </a:extLst>
          </p:cNvPr>
          <p:cNvSpPr>
            <a:spLocks noGrp="1"/>
          </p:cNvSpPr>
          <p:nvPr>
            <p:ph idx="1"/>
          </p:nvPr>
        </p:nvSpPr>
        <p:spPr>
          <a:xfrm>
            <a:off x="304800" y="1676401"/>
            <a:ext cx="8610600" cy="4495800"/>
          </a:xfrm>
          <a:ln>
            <a:solidFill>
              <a:srgbClr val="0070C0"/>
            </a:solidFill>
          </a:ln>
        </p:spPr>
        <p:txBody>
          <a:bodyPr>
            <a:normAutofit fontScale="25000" lnSpcReduction="20000"/>
          </a:bodyPr>
          <a:lstStyle/>
          <a:p>
            <a:r>
              <a:rPr lang="en-US" altLang="zh-TW" sz="8000" dirty="0"/>
              <a:t>1. </a:t>
            </a:r>
            <a:r>
              <a:rPr lang="zh-TW" altLang="en-US" sz="8000" b="1" dirty="0"/>
              <a:t>成為各國普遍接受的政策和共同語言。</a:t>
            </a:r>
            <a:endParaRPr lang="en-US" altLang="zh-TW" sz="8000" b="1" dirty="0"/>
          </a:p>
          <a:p>
            <a:endParaRPr lang="en-US" altLang="zh-TW" sz="8000" b="1" dirty="0"/>
          </a:p>
          <a:p>
            <a:r>
              <a:rPr lang="en-US" altLang="zh-TW" sz="8000" b="1" dirty="0"/>
              <a:t>2.</a:t>
            </a:r>
            <a:r>
              <a:rPr lang="zh-TW" altLang="en-US" sz="8000" b="1" dirty="0"/>
              <a:t>性別主流化建立在社會原有婦運</a:t>
            </a:r>
            <a:r>
              <a:rPr lang="en-US" altLang="zh-TW" sz="8000" b="1" dirty="0"/>
              <a:t>/</a:t>
            </a:r>
            <a:r>
              <a:rPr lang="zh-TW" altLang="en-US" sz="8000" b="1" dirty="0"/>
              <a:t>性平的基礎上，方法和效果各異。有</a:t>
            </a:r>
            <a:endParaRPr lang="en-US" altLang="zh-TW" sz="8000" b="1" dirty="0"/>
          </a:p>
          <a:p>
            <a:r>
              <a:rPr lang="zh-TW" altLang="en-US" sz="8000" b="1" dirty="0"/>
              <a:t>    的國家藉此裁撤原有的婦女政策機制</a:t>
            </a:r>
            <a:r>
              <a:rPr lang="en-US" altLang="zh-TW" sz="8000" b="1" dirty="0"/>
              <a:t> (women’s policy machinery)</a:t>
            </a:r>
            <a:r>
              <a:rPr lang="zh-TW" altLang="en-US" sz="8000" b="1" dirty="0"/>
              <a:t>。</a:t>
            </a:r>
            <a:endParaRPr lang="en-US" altLang="zh-TW" sz="8000" b="1" dirty="0"/>
          </a:p>
          <a:p>
            <a:r>
              <a:rPr lang="zh-TW" altLang="en-US" sz="8000" b="1" dirty="0"/>
              <a:t>　有的全面落實變成全面不落實。大</a:t>
            </a:r>
            <a:r>
              <a:rPr lang="en-US" altLang="zh-TW" sz="8000" b="1" dirty="0"/>
              <a:t> </a:t>
            </a:r>
            <a:r>
              <a:rPr lang="zh-TW" altLang="en-US" sz="8000" b="1" dirty="0"/>
              <a:t>致而言，與</a:t>
            </a:r>
            <a:r>
              <a:rPr lang="en-US" altLang="zh-TW" sz="8000" b="1" dirty="0"/>
              <a:t>UN</a:t>
            </a:r>
            <a:r>
              <a:rPr lang="zh-TW" altLang="en-US" sz="8000" b="1" dirty="0"/>
              <a:t>預設的改變主流社會，</a:t>
            </a:r>
            <a:endParaRPr lang="en-US" altLang="zh-TW" sz="8000" b="1" dirty="0"/>
          </a:p>
          <a:p>
            <a:r>
              <a:rPr lang="en-US" altLang="zh-TW" sz="8000" b="1" dirty="0"/>
              <a:t>    </a:t>
            </a:r>
            <a:r>
              <a:rPr lang="zh-TW" altLang="en-US" sz="8000" b="1" dirty="0"/>
              <a:t>達到性別平等的目標落差很大。</a:t>
            </a:r>
            <a:endParaRPr lang="en-US" altLang="zh-TW" sz="8000" b="1" dirty="0"/>
          </a:p>
          <a:p>
            <a:endParaRPr lang="en-US" altLang="zh-TW" sz="8000" b="1" dirty="0"/>
          </a:p>
          <a:p>
            <a:r>
              <a:rPr lang="en-US" altLang="zh-TW" sz="8000" b="1" dirty="0"/>
              <a:t>3. </a:t>
            </a:r>
            <a:r>
              <a:rPr lang="zh-TW" altLang="en-US" sz="8000" b="1" dirty="0"/>
              <a:t>執行中的障碍</a:t>
            </a:r>
            <a:endParaRPr lang="en-US" altLang="zh-TW" sz="8000" b="1" dirty="0"/>
          </a:p>
          <a:p>
            <a:r>
              <a:rPr lang="zh-TW" altLang="en-US" sz="8000" b="1" dirty="0"/>
              <a:t>       層領導的政治決心 </a:t>
            </a:r>
            <a:r>
              <a:rPr lang="en-US" altLang="zh-TW" sz="8000" b="1" dirty="0"/>
              <a:t>political will</a:t>
            </a:r>
          </a:p>
          <a:p>
            <a:r>
              <a:rPr lang="zh-TW" altLang="en-US" sz="8000" b="1" dirty="0"/>
              <a:t>      需要雙重專業</a:t>
            </a:r>
            <a:r>
              <a:rPr lang="en-US" altLang="zh-TW" sz="8000" b="1" dirty="0"/>
              <a:t> : </a:t>
            </a:r>
            <a:r>
              <a:rPr lang="zh-TW" altLang="en-US" sz="8000" b="1" dirty="0"/>
              <a:t>性別平等的知識和專業領域</a:t>
            </a:r>
            <a:endParaRPr lang="en-US" altLang="zh-TW" sz="8000" b="1" dirty="0"/>
          </a:p>
          <a:p>
            <a:r>
              <a:rPr lang="en-US" altLang="zh-TW" sz="8000" b="1" dirty="0"/>
              <a:t>     </a:t>
            </a:r>
            <a:r>
              <a:rPr lang="zh-TW" altLang="en-US" sz="8000" b="1" dirty="0"/>
              <a:t>方向、價值、態度、技術 （訂立指標？全面進行？量化？質化？）</a:t>
            </a:r>
            <a:endParaRPr lang="en-US" altLang="zh-TW" sz="8000" b="1" dirty="0"/>
          </a:p>
          <a:p>
            <a:endParaRPr lang="en-US" altLang="zh-TW" sz="8000" b="1" dirty="0"/>
          </a:p>
          <a:p>
            <a:endParaRPr lang="en-US" altLang="zh-TW" sz="8000" b="1" dirty="0"/>
          </a:p>
          <a:p>
            <a:endParaRPr lang="en-US" altLang="zh-TW" sz="4500" b="1" dirty="0"/>
          </a:p>
          <a:p>
            <a:endParaRPr lang="en-US" altLang="zh-TW" sz="4500" dirty="0"/>
          </a:p>
          <a:p>
            <a:endParaRPr lang="en-US" altLang="zh-TW" sz="5000" dirty="0"/>
          </a:p>
        </p:txBody>
      </p:sp>
    </p:spTree>
    <p:extLst>
      <p:ext uri="{BB962C8B-B14F-4D97-AF65-F5344CB8AC3E}">
        <p14:creationId xmlns:p14="http://schemas.microsoft.com/office/powerpoint/2010/main" val="3994664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4C8D520-3DAD-4A01-BF32-84760D819AF9}"/>
              </a:ext>
            </a:extLst>
          </p:cNvPr>
          <p:cNvSpPr>
            <a:spLocks noGrp="1"/>
          </p:cNvSpPr>
          <p:nvPr>
            <p:ph type="title"/>
          </p:nvPr>
        </p:nvSpPr>
        <p:spPr>
          <a:xfrm>
            <a:off x="1447800" y="838200"/>
            <a:ext cx="6798734" cy="380063"/>
          </a:xfrm>
        </p:spPr>
        <p:txBody>
          <a:bodyPr>
            <a:noAutofit/>
          </a:bodyPr>
          <a:lstStyle/>
          <a:p>
            <a:pPr algn="ctr"/>
            <a:r>
              <a:rPr lang="zh-TW" altLang="en-US" sz="2400" b="1" dirty="0"/>
              <a:t>歐洲的成效評估</a:t>
            </a:r>
          </a:p>
        </p:txBody>
      </p:sp>
      <p:sp>
        <p:nvSpPr>
          <p:cNvPr id="3" name="內容版面配置區 2">
            <a:extLst>
              <a:ext uri="{FF2B5EF4-FFF2-40B4-BE49-F238E27FC236}">
                <a16:creationId xmlns:a16="http://schemas.microsoft.com/office/drawing/2014/main" xmlns="" id="{1EBD097B-AE48-45C7-B604-E961EC39ACAA}"/>
              </a:ext>
            </a:extLst>
          </p:cNvPr>
          <p:cNvSpPr>
            <a:spLocks noGrp="1"/>
          </p:cNvSpPr>
          <p:nvPr>
            <p:ph idx="1"/>
          </p:nvPr>
        </p:nvSpPr>
        <p:spPr>
          <a:xfrm>
            <a:off x="762000" y="1524000"/>
            <a:ext cx="7391400" cy="4876799"/>
          </a:xfrm>
          <a:ln>
            <a:solidFill>
              <a:srgbClr val="0070C0"/>
            </a:solidFill>
          </a:ln>
        </p:spPr>
        <p:txBody>
          <a:bodyPr>
            <a:normAutofit/>
          </a:bodyPr>
          <a:lstStyle/>
          <a:p>
            <a:r>
              <a:rPr lang="en-US" altLang="zh-TW" sz="2000" b="1" dirty="0"/>
              <a:t>Charlesworth (2005)</a:t>
            </a:r>
            <a:r>
              <a:rPr lang="zh-TW" altLang="en-US" sz="2000" b="1" dirty="0"/>
              <a:t>：表面成功，性別主流化無所不在， 但效果不彰，</a:t>
            </a:r>
            <a:r>
              <a:rPr lang="en-US" altLang="zh-TW" sz="2000" b="1" dirty="0"/>
              <a:t>UN</a:t>
            </a:r>
            <a:r>
              <a:rPr lang="zh-TW" altLang="en-US" sz="2000" b="1" dirty="0"/>
              <a:t>的定義一方面太廣泛，意思模糊，同時又過於單一狹隘， 忽略了社會與權力關係的多樣複雜，執行的方法最後簡化為數人頭。</a:t>
            </a:r>
            <a:endParaRPr lang="en-US" altLang="zh-TW" sz="2000" b="1" dirty="0"/>
          </a:p>
          <a:p>
            <a:endParaRPr lang="en-US" altLang="zh-TW" sz="2000" b="1" dirty="0"/>
          </a:p>
          <a:p>
            <a:r>
              <a:rPr lang="zh-TW" altLang="en-US" sz="2000" b="1" dirty="0"/>
              <a:t>「主流」：代表大多數人傳統、保守的想法和態度，用理性的行政工具去實現非理性的、消除歧視的變革，可能註定失敗。</a:t>
            </a:r>
            <a:endParaRPr lang="en-US" altLang="zh-TW" sz="2000" b="1" dirty="0"/>
          </a:p>
          <a:p>
            <a:endParaRPr lang="en-US" altLang="zh-TW" sz="2000" b="1" dirty="0"/>
          </a:p>
          <a:p>
            <a:r>
              <a:rPr lang="en-US" altLang="zh-TW" sz="2000" b="1" dirty="0"/>
              <a:t>Hubert &amp; </a:t>
            </a:r>
            <a:r>
              <a:rPr lang="en-US" altLang="zh-TW" sz="2000" b="1" dirty="0" err="1"/>
              <a:t>Stratigaki</a:t>
            </a:r>
            <a:r>
              <a:rPr lang="en-US" altLang="zh-TW" sz="2000" b="1" dirty="0"/>
              <a:t> (2016): 2008</a:t>
            </a:r>
            <a:r>
              <a:rPr lang="zh-TW" altLang="en-US" sz="2000" b="1" dirty="0"/>
              <a:t>全球經濟危機後，女性和性別從歐盟政策文獻中消失，就業政策以男性優先，女性之間貧富差距擴大，性別不平等上升</a:t>
            </a:r>
            <a:r>
              <a:rPr lang="en-US" altLang="zh-TW" sz="2000" b="1" dirty="0"/>
              <a:t>…</a:t>
            </a:r>
            <a:endParaRPr lang="zh-TW" altLang="en-US" sz="2000" b="1" dirty="0"/>
          </a:p>
        </p:txBody>
      </p:sp>
    </p:spTree>
    <p:extLst>
      <p:ext uri="{BB962C8B-B14F-4D97-AF65-F5344CB8AC3E}">
        <p14:creationId xmlns:p14="http://schemas.microsoft.com/office/powerpoint/2010/main" val="3823237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12C034D-C934-4241-93E7-E4B2302054C7}"/>
              </a:ext>
            </a:extLst>
          </p:cNvPr>
          <p:cNvSpPr>
            <a:spLocks noGrp="1"/>
          </p:cNvSpPr>
          <p:nvPr>
            <p:ph type="title"/>
          </p:nvPr>
        </p:nvSpPr>
        <p:spPr>
          <a:xfrm>
            <a:off x="633845" y="365760"/>
            <a:ext cx="7886700" cy="110912"/>
          </a:xfrm>
        </p:spPr>
        <p:txBody>
          <a:bodyPr>
            <a:normAutofit fontScale="90000"/>
          </a:bodyPr>
          <a:lstStyle/>
          <a:p>
            <a:endParaRPr lang="zh-TW" altLang="en-US" dirty="0"/>
          </a:p>
        </p:txBody>
      </p:sp>
      <p:pic>
        <p:nvPicPr>
          <p:cNvPr id="1032" name="Picture 8" descr="Image result for 性別主流化">
            <a:extLst>
              <a:ext uri="{FF2B5EF4-FFF2-40B4-BE49-F238E27FC236}">
                <a16:creationId xmlns:a16="http://schemas.microsoft.com/office/drawing/2014/main" xmlns="" id="{C17E2ED9-2B95-4F9A-9D80-98648B72CC9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44744" y="0"/>
            <a:ext cx="2924484" cy="41314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性別主流化">
            <a:extLst>
              <a:ext uri="{FF2B5EF4-FFF2-40B4-BE49-F238E27FC236}">
                <a16:creationId xmlns:a16="http://schemas.microsoft.com/office/drawing/2014/main" xmlns="" id="{B2E85ACE-EE97-405E-8474-BB463ED387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459" y="1830466"/>
            <a:ext cx="2914650" cy="157162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xmlns="" id="{38AF64DF-E5EE-483E-8006-168374F61AE1}"/>
              </a:ext>
            </a:extLst>
          </p:cNvPr>
          <p:cNvSpPr/>
          <p:nvPr/>
        </p:nvSpPr>
        <p:spPr>
          <a:xfrm>
            <a:off x="1043608" y="3105834"/>
            <a:ext cx="1584176" cy="369332"/>
          </a:xfrm>
          <a:prstGeom prst="rect">
            <a:avLst/>
          </a:prstGeom>
        </p:spPr>
        <p:txBody>
          <a:bodyPr wrap="square">
            <a:spAutoFit/>
          </a:bodyPr>
          <a:lstStyle/>
          <a:p>
            <a:r>
              <a:rPr lang="zh-TW" altLang="en-US" b="1" dirty="0"/>
              <a:t>台南市政府</a:t>
            </a:r>
          </a:p>
        </p:txBody>
      </p:sp>
      <p:pic>
        <p:nvPicPr>
          <p:cNvPr id="8" name="Picture 4" descr="Image result for 性別主流化">
            <a:extLst>
              <a:ext uri="{FF2B5EF4-FFF2-40B4-BE49-F238E27FC236}">
                <a16:creationId xmlns:a16="http://schemas.microsoft.com/office/drawing/2014/main" xmlns="" id="{E30E8387-CD0B-49D5-AC25-FED91ACE3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051" y="3747537"/>
            <a:ext cx="3517080" cy="263441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xmlns="" id="{ED2F0D27-4970-4551-BAA0-A0CF7B21E24A}"/>
              </a:ext>
            </a:extLst>
          </p:cNvPr>
          <p:cNvSpPr/>
          <p:nvPr/>
        </p:nvSpPr>
        <p:spPr>
          <a:xfrm>
            <a:off x="670546" y="6376224"/>
            <a:ext cx="1569660" cy="369332"/>
          </a:xfrm>
          <a:prstGeom prst="rect">
            <a:avLst/>
          </a:prstGeom>
        </p:spPr>
        <p:txBody>
          <a:bodyPr wrap="none">
            <a:spAutoFit/>
          </a:bodyPr>
          <a:lstStyle/>
          <a:p>
            <a:r>
              <a:rPr lang="zh-TW" altLang="en-US" b="1" dirty="0"/>
              <a:t>榮總桃園分院</a:t>
            </a:r>
          </a:p>
        </p:txBody>
      </p:sp>
      <p:pic>
        <p:nvPicPr>
          <p:cNvPr id="1030" name="Picture 6" descr="Image result for 性別主流化">
            <a:extLst>
              <a:ext uri="{FF2B5EF4-FFF2-40B4-BE49-F238E27FC236}">
                <a16:creationId xmlns:a16="http://schemas.microsoft.com/office/drawing/2014/main" xmlns="" id="{A0665D73-6DB3-4CD4-8A70-AB3ECDFE91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347" y="139410"/>
            <a:ext cx="3752850" cy="121920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xmlns="" id="{C73E6130-1245-4A0F-8442-8161674B2C0F}"/>
              </a:ext>
            </a:extLst>
          </p:cNvPr>
          <p:cNvSpPr/>
          <p:nvPr/>
        </p:nvSpPr>
        <p:spPr>
          <a:xfrm>
            <a:off x="2389329" y="1248604"/>
            <a:ext cx="1338828" cy="369332"/>
          </a:xfrm>
          <a:prstGeom prst="rect">
            <a:avLst/>
          </a:prstGeom>
        </p:spPr>
        <p:txBody>
          <a:bodyPr wrap="none">
            <a:spAutoFit/>
          </a:bodyPr>
          <a:lstStyle/>
          <a:p>
            <a:r>
              <a:rPr lang="zh-TW" altLang="en-US" b="1" dirty="0"/>
              <a:t>卑南鄉公所</a:t>
            </a:r>
          </a:p>
        </p:txBody>
      </p:sp>
      <p:sp>
        <p:nvSpPr>
          <p:cNvPr id="10" name="矩形 9">
            <a:extLst>
              <a:ext uri="{FF2B5EF4-FFF2-40B4-BE49-F238E27FC236}">
                <a16:creationId xmlns:a16="http://schemas.microsoft.com/office/drawing/2014/main" xmlns="" id="{E0B2D07B-2B0E-49D6-B187-CE2E39B2E14F}"/>
              </a:ext>
            </a:extLst>
          </p:cNvPr>
          <p:cNvSpPr/>
          <p:nvPr/>
        </p:nvSpPr>
        <p:spPr>
          <a:xfrm>
            <a:off x="5691323" y="4050143"/>
            <a:ext cx="2031325" cy="369332"/>
          </a:xfrm>
          <a:prstGeom prst="rect">
            <a:avLst/>
          </a:prstGeom>
        </p:spPr>
        <p:txBody>
          <a:bodyPr wrap="none">
            <a:spAutoFit/>
          </a:bodyPr>
          <a:lstStyle/>
          <a:p>
            <a:r>
              <a:rPr lang="zh-TW" altLang="en-US" b="1" dirty="0"/>
              <a:t>金門縣政府社會處</a:t>
            </a:r>
          </a:p>
        </p:txBody>
      </p:sp>
      <p:pic>
        <p:nvPicPr>
          <p:cNvPr id="1034" name="Picture 10" descr="Image result for 性別主流化">
            <a:extLst>
              <a:ext uri="{FF2B5EF4-FFF2-40B4-BE49-F238E27FC236}">
                <a16:creationId xmlns:a16="http://schemas.microsoft.com/office/drawing/2014/main" xmlns="" id="{D3E3A570-6F6F-4394-BF36-464B03F63F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8063" y="4445690"/>
            <a:ext cx="3592244" cy="2412310"/>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a:extLst>
              <a:ext uri="{FF2B5EF4-FFF2-40B4-BE49-F238E27FC236}">
                <a16:creationId xmlns:a16="http://schemas.microsoft.com/office/drawing/2014/main" xmlns="" id="{44B4752F-19BC-48E0-ACA0-E9A4597BB0C9}"/>
              </a:ext>
            </a:extLst>
          </p:cNvPr>
          <p:cNvSpPr/>
          <p:nvPr/>
        </p:nvSpPr>
        <p:spPr>
          <a:xfrm>
            <a:off x="3654502" y="5827954"/>
            <a:ext cx="1728191" cy="923330"/>
          </a:xfrm>
          <a:prstGeom prst="rect">
            <a:avLst/>
          </a:prstGeom>
        </p:spPr>
        <p:txBody>
          <a:bodyPr wrap="square">
            <a:spAutoFit/>
          </a:bodyPr>
          <a:lstStyle/>
          <a:p>
            <a:r>
              <a:rPr lang="zh-TW" altLang="en-US" b="1" dirty="0"/>
              <a:t> 資通電軍資支第二大隊性別主流化講習</a:t>
            </a:r>
          </a:p>
        </p:txBody>
      </p:sp>
      <p:sp>
        <p:nvSpPr>
          <p:cNvPr id="3" name="矩形 2">
            <a:extLst>
              <a:ext uri="{FF2B5EF4-FFF2-40B4-BE49-F238E27FC236}">
                <a16:creationId xmlns:a16="http://schemas.microsoft.com/office/drawing/2014/main" xmlns="" id="{D83FD4E7-A81D-418C-AAB6-9EFB6FBBFB9F}"/>
              </a:ext>
            </a:extLst>
          </p:cNvPr>
          <p:cNvSpPr/>
          <p:nvPr/>
        </p:nvSpPr>
        <p:spPr>
          <a:xfrm>
            <a:off x="3902586" y="3244334"/>
            <a:ext cx="1338828" cy="369332"/>
          </a:xfrm>
          <a:prstGeom prst="rect">
            <a:avLst/>
          </a:prstGeom>
        </p:spPr>
        <p:txBody>
          <a:bodyPr wrap="none">
            <a:spAutoFit/>
          </a:bodyPr>
          <a:lstStyle/>
          <a:p>
            <a:r>
              <a:rPr lang="zh-TW" altLang="zh-TW" dirty="0">
                <a:cs typeface="Times New Roman" panose="02020603050405020304" pitchFamily="18" charset="0"/>
              </a:rPr>
              <a:t>跨越時空的</a:t>
            </a:r>
            <a:endParaRPr lang="zh-TW" altLang="en-US" dirty="0"/>
          </a:p>
        </p:txBody>
      </p:sp>
      <p:sp>
        <p:nvSpPr>
          <p:cNvPr id="13" name="矩形 12"/>
          <p:cNvSpPr/>
          <p:nvPr/>
        </p:nvSpPr>
        <p:spPr>
          <a:xfrm>
            <a:off x="415442" y="56512"/>
            <a:ext cx="510208" cy="1384995"/>
          </a:xfrm>
          <a:prstGeom prst="rect">
            <a:avLst/>
          </a:prstGeom>
        </p:spPr>
        <p:txBody>
          <a:bodyPr wrap="square">
            <a:spAutoFit/>
          </a:bodyPr>
          <a:lstStyle/>
          <a:p>
            <a:r>
              <a:rPr lang="zh-TW" altLang="en-US" sz="2800" b="1" dirty="0"/>
              <a:t>台</a:t>
            </a:r>
            <a:endParaRPr lang="en-US" altLang="zh-TW" sz="2800" b="1" dirty="0"/>
          </a:p>
          <a:p>
            <a:endParaRPr lang="en-US" altLang="zh-TW" sz="2800" b="1" dirty="0"/>
          </a:p>
          <a:p>
            <a:r>
              <a:rPr lang="zh-TW" altLang="en-US" sz="2800" b="1" dirty="0"/>
              <a:t>灣</a:t>
            </a:r>
          </a:p>
        </p:txBody>
      </p:sp>
    </p:spTree>
    <p:extLst>
      <p:ext uri="{BB962C8B-B14F-4D97-AF65-F5344CB8AC3E}">
        <p14:creationId xmlns:p14="http://schemas.microsoft.com/office/powerpoint/2010/main" val="36356888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762000"/>
            <a:ext cx="7543800" cy="685800"/>
          </a:xfrm>
        </p:spPr>
        <p:txBody>
          <a:bodyPr>
            <a:normAutofit fontScale="90000"/>
          </a:bodyPr>
          <a:lstStyle/>
          <a:p>
            <a:pPr algn="ctr"/>
            <a:r>
              <a:rPr lang="zh-TW" altLang="en-US" sz="2800" b="1" dirty="0">
                <a:solidFill>
                  <a:schemeClr val="tx1"/>
                </a:solidFill>
                <a:latin typeface="KaiTi" panose="02010609060101010101" pitchFamily="49" charset="-122"/>
                <a:ea typeface="KaiTi" panose="02010609060101010101" pitchFamily="49" charset="-122"/>
              </a:rPr>
              <a:t>從婦女變性別</a:t>
            </a:r>
            <a:r>
              <a:rPr lang="en-US" altLang="zh-TW" sz="2800" b="1" dirty="0">
                <a:solidFill>
                  <a:schemeClr val="tx1"/>
                </a:solidFill>
                <a:latin typeface="KaiTi" panose="02010609060101010101" pitchFamily="49" charset="-122"/>
                <a:ea typeface="KaiTi" panose="02010609060101010101" pitchFamily="49" charset="-122"/>
              </a:rPr>
              <a:t/>
            </a:r>
            <a:br>
              <a:rPr lang="en-US" altLang="zh-TW" sz="2800" b="1" dirty="0">
                <a:solidFill>
                  <a:schemeClr val="tx1"/>
                </a:solidFill>
                <a:latin typeface="KaiTi" panose="02010609060101010101" pitchFamily="49" charset="-122"/>
                <a:ea typeface="KaiTi" panose="02010609060101010101" pitchFamily="49" charset="-122"/>
              </a:rPr>
            </a:br>
            <a:endParaRPr lang="zh-TW" altLang="en-US" sz="2800" dirty="0">
              <a:solidFill>
                <a:schemeClr val="tx1"/>
              </a:solidFill>
            </a:endParaRPr>
          </a:p>
        </p:txBody>
      </p:sp>
      <p:sp>
        <p:nvSpPr>
          <p:cNvPr id="3" name="內容版面配置區 2"/>
          <p:cNvSpPr>
            <a:spLocks noGrp="1"/>
          </p:cNvSpPr>
          <p:nvPr>
            <p:ph idx="1"/>
          </p:nvPr>
        </p:nvSpPr>
        <p:spPr>
          <a:xfrm>
            <a:off x="762000" y="1774372"/>
            <a:ext cx="7543800" cy="3352800"/>
          </a:xfrm>
          <a:ln>
            <a:solidFill>
              <a:srgbClr val="0070C0"/>
            </a:solidFill>
          </a:ln>
        </p:spPr>
        <p:txBody>
          <a:bodyPr>
            <a:normAutofit/>
          </a:bodyPr>
          <a:lstStyle/>
          <a:p>
            <a:pPr marL="0" indent="0">
              <a:buNone/>
            </a:pPr>
            <a:r>
              <a:rPr lang="en-US" altLang="zh-TW" sz="2400" b="1" dirty="0"/>
              <a:t>2012</a:t>
            </a:r>
            <a:r>
              <a:rPr lang="zh-TW" altLang="en-US" sz="2400" b="1" dirty="0"/>
              <a:t>年</a:t>
            </a:r>
            <a:r>
              <a:rPr lang="en-US" altLang="zh-TW" sz="2400" b="1" dirty="0"/>
              <a:t>1</a:t>
            </a:r>
            <a:r>
              <a:rPr lang="zh-TW" altLang="en-US" sz="2400" b="1" dirty="0"/>
              <a:t>月</a:t>
            </a:r>
            <a:r>
              <a:rPr lang="en-US" altLang="zh-TW" sz="2400" b="1" dirty="0"/>
              <a:t>1</a:t>
            </a:r>
            <a:r>
              <a:rPr lang="zh-TW" altLang="en-US" sz="2400" b="1" dirty="0"/>
              <a:t>日</a:t>
            </a:r>
            <a:r>
              <a:rPr lang="zh-TW" altLang="en-US" sz="2400" b="1" dirty="0">
                <a:solidFill>
                  <a:srgbClr val="0070C0"/>
                </a:solidFill>
              </a:rPr>
              <a:t>行政院婦女權益促進委員會</a:t>
            </a:r>
            <a:r>
              <a:rPr lang="zh-TW" altLang="en-US" sz="2400" b="1" dirty="0"/>
              <a:t>改制為</a:t>
            </a:r>
            <a:r>
              <a:rPr lang="zh-TW" altLang="en-US" sz="2400" b="1" dirty="0">
                <a:solidFill>
                  <a:srgbClr val="0070C0"/>
                </a:solidFill>
              </a:rPr>
              <a:t>性別平等會</a:t>
            </a:r>
            <a:r>
              <a:rPr lang="zh-TW" altLang="en-US" sz="2400" b="1" dirty="0"/>
              <a:t>，設</a:t>
            </a:r>
            <a:r>
              <a:rPr lang="zh-TW" altLang="en-US" sz="2400" b="1" dirty="0">
                <a:solidFill>
                  <a:srgbClr val="0070C0"/>
                </a:solidFill>
              </a:rPr>
              <a:t>性別平等處</a:t>
            </a:r>
            <a:r>
              <a:rPr lang="zh-TW" altLang="en-US" sz="2400" b="1" dirty="0"/>
              <a:t>擔任幕僚工作，統合跨部會各項性別平等政策，督導中央各部會及地方政府落實性別主流化</a:t>
            </a:r>
            <a:r>
              <a:rPr lang="en-US" altLang="zh-TW" sz="2400" b="1" dirty="0"/>
              <a:t>….</a:t>
            </a:r>
          </a:p>
          <a:p>
            <a:pPr marL="0" indent="0">
              <a:buNone/>
            </a:pPr>
            <a:r>
              <a:rPr lang="zh-TW" altLang="en-US" sz="2400" b="1" dirty="0"/>
              <a:t>人事總處</a:t>
            </a:r>
            <a:r>
              <a:rPr lang="en-US" altLang="zh-TW" sz="2400" b="1" dirty="0"/>
              <a:t/>
            </a:r>
            <a:br>
              <a:rPr lang="en-US" altLang="zh-TW" sz="2400" b="1" dirty="0"/>
            </a:br>
            <a:r>
              <a:rPr lang="zh-TW" altLang="en-US" sz="2400" b="1" dirty="0"/>
              <a:t>婦女新知基金會   同時聲明 </a:t>
            </a:r>
            <a:r>
              <a:rPr lang="en-US" altLang="zh-TW" sz="2000" b="1" dirty="0"/>
              <a:t>(2012)</a:t>
            </a:r>
            <a:endParaRPr lang="en-US" altLang="zh-TW" sz="2000" dirty="0"/>
          </a:p>
          <a:p>
            <a:pPr marL="0" indent="0">
              <a:buNone/>
            </a:pPr>
            <a:r>
              <a:rPr lang="en-US" altLang="zh-TW" sz="2400" b="1" dirty="0"/>
              <a:t>2012</a:t>
            </a:r>
            <a:r>
              <a:rPr lang="zh-TW" altLang="en-US" sz="2400" b="1" dirty="0"/>
              <a:t>年</a:t>
            </a:r>
            <a:r>
              <a:rPr lang="zh-TW" altLang="en-US" sz="2400" dirty="0"/>
              <a:t>為我國</a:t>
            </a:r>
            <a:r>
              <a:rPr lang="zh-TW" altLang="en-US" sz="2400" b="1" dirty="0"/>
              <a:t>性平元年</a:t>
            </a:r>
            <a:r>
              <a:rPr lang="zh-TW" altLang="en-US" sz="2400" dirty="0"/>
              <a:t>，不但象徵</a:t>
            </a:r>
            <a:r>
              <a:rPr lang="zh-TW" altLang="en-US" sz="2400" b="1" dirty="0"/>
              <a:t>性別平等發展的一大躍進</a:t>
            </a:r>
            <a:r>
              <a:rPr lang="zh-TW" altLang="en-US" sz="2400" dirty="0"/>
              <a:t>，也代表我國性別平權與國際接軌。</a:t>
            </a:r>
          </a:p>
          <a:p>
            <a:pPr marL="0" indent="0">
              <a:buNone/>
            </a:pPr>
            <a:endParaRPr lang="zh-TW" altLang="en-US" dirty="0"/>
          </a:p>
        </p:txBody>
      </p:sp>
    </p:spTree>
    <p:extLst>
      <p:ext uri="{BB962C8B-B14F-4D97-AF65-F5344CB8AC3E}">
        <p14:creationId xmlns:p14="http://schemas.microsoft.com/office/powerpoint/2010/main" val="45036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AB56860-BA3C-4E8E-9062-F840525A12A9}"/>
              </a:ext>
            </a:extLst>
          </p:cNvPr>
          <p:cNvSpPr>
            <a:spLocks noGrp="1"/>
          </p:cNvSpPr>
          <p:nvPr>
            <p:ph type="title"/>
          </p:nvPr>
        </p:nvSpPr>
        <p:spPr>
          <a:xfrm>
            <a:off x="685800" y="457201"/>
            <a:ext cx="7848600" cy="533400"/>
          </a:xfrm>
        </p:spPr>
        <p:txBody>
          <a:bodyPr>
            <a:normAutofit/>
          </a:bodyPr>
          <a:lstStyle/>
          <a:p>
            <a:pPr algn="ctr"/>
            <a:r>
              <a:rPr lang="zh-TW" altLang="en-US" sz="2400" b="1" dirty="0"/>
              <a:t>性別主流化</a:t>
            </a:r>
          </a:p>
        </p:txBody>
      </p:sp>
      <p:sp>
        <p:nvSpPr>
          <p:cNvPr id="3" name="內容版面配置區 2">
            <a:extLst>
              <a:ext uri="{FF2B5EF4-FFF2-40B4-BE49-F238E27FC236}">
                <a16:creationId xmlns:a16="http://schemas.microsoft.com/office/drawing/2014/main" xmlns="" id="{60837560-5151-474C-BD1D-B93D8F61DFF8}"/>
              </a:ext>
            </a:extLst>
          </p:cNvPr>
          <p:cNvSpPr>
            <a:spLocks noGrp="1"/>
          </p:cNvSpPr>
          <p:nvPr>
            <p:ph idx="1"/>
          </p:nvPr>
        </p:nvSpPr>
        <p:spPr>
          <a:xfrm>
            <a:off x="533400" y="1447800"/>
            <a:ext cx="8000999" cy="4800600"/>
          </a:xfrm>
          <a:ln>
            <a:solidFill>
              <a:srgbClr val="0070C0"/>
            </a:solidFill>
          </a:ln>
        </p:spPr>
        <p:txBody>
          <a:bodyPr>
            <a:normAutofit/>
          </a:bodyPr>
          <a:lstStyle/>
          <a:p>
            <a:r>
              <a:rPr lang="en-US" altLang="zh-TW" sz="2000" b="1" dirty="0"/>
              <a:t>1. </a:t>
            </a:r>
            <a:r>
              <a:rPr lang="zh-TW" altLang="en-US" sz="2000" b="1" dirty="0"/>
              <a:t>禁用「男女</a:t>
            </a:r>
            <a:r>
              <a:rPr lang="zh-TW" altLang="en-US" sz="2000" b="1" dirty="0">
                <a:latin typeface="標楷體" pitchFamily="65" charset="-120"/>
                <a:ea typeface="標楷體" pitchFamily="65" charset="-120"/>
              </a:rPr>
              <a:t>」</a:t>
            </a:r>
            <a:r>
              <a:rPr lang="zh-TW" altLang="en-US" sz="2000" b="1" dirty="0"/>
              <a:t>、 「男</a:t>
            </a:r>
            <a:r>
              <a:rPr lang="zh-TW" altLang="en-US" sz="2000" b="1" dirty="0">
                <a:latin typeface="標楷體" pitchFamily="65" charset="-120"/>
                <a:ea typeface="標楷體" pitchFamily="65" charset="-120"/>
              </a:rPr>
              <a:t>」</a:t>
            </a:r>
            <a:r>
              <a:rPr lang="zh-TW" altLang="en-US" sz="2000" b="1" dirty="0"/>
              <a:t>、 「女</a:t>
            </a:r>
            <a:r>
              <a:rPr lang="zh-TW" altLang="en-US" sz="2000" b="1" dirty="0">
                <a:latin typeface="標楷體" pitchFamily="65" charset="-120"/>
                <a:ea typeface="標楷體" pitchFamily="65" charset="-120"/>
              </a:rPr>
              <a:t>」</a:t>
            </a:r>
            <a:r>
              <a:rPr lang="zh-TW" altLang="en-US" sz="2000" b="1" dirty="0"/>
              <a:t>、 「兩性</a:t>
            </a:r>
            <a:r>
              <a:rPr lang="zh-TW" altLang="en-US" sz="2000" b="1" dirty="0">
                <a:latin typeface="標楷體" pitchFamily="65" charset="-120"/>
                <a:ea typeface="標楷體" pitchFamily="65" charset="-120"/>
              </a:rPr>
              <a:t>」</a:t>
            </a:r>
            <a:r>
              <a:rPr lang="en-US" altLang="zh-TW" sz="2000" b="1" dirty="0">
                <a:latin typeface="標楷體" pitchFamily="65" charset="-120"/>
                <a:ea typeface="標楷體" pitchFamily="65" charset="-120"/>
              </a:rPr>
              <a:t>;</a:t>
            </a:r>
            <a:r>
              <a:rPr lang="zh-TW" altLang="en-US" sz="2000" b="1" dirty="0"/>
              <a:t>以「性別</a:t>
            </a:r>
            <a:r>
              <a:rPr lang="zh-TW" altLang="en-US" sz="2000" b="1" dirty="0">
                <a:latin typeface="標楷體" pitchFamily="65" charset="-120"/>
                <a:ea typeface="標楷體" pitchFamily="65" charset="-120"/>
              </a:rPr>
              <a:t>」</a:t>
            </a:r>
            <a:r>
              <a:rPr lang="zh-TW" altLang="en-US" sz="2000" b="1" dirty="0"/>
              <a:t>取代</a:t>
            </a:r>
            <a:endParaRPr lang="en-US" altLang="zh-TW" sz="2000" b="1" dirty="0"/>
          </a:p>
          <a:p>
            <a:r>
              <a:rPr lang="zh-TW" altLang="en-US" sz="1600" dirty="0"/>
              <a:t>      </a:t>
            </a:r>
            <a:r>
              <a:rPr lang="en-US" altLang="zh-TW" sz="1600" dirty="0"/>
              <a:t>1.1.</a:t>
            </a:r>
            <a:r>
              <a:rPr lang="zh-TW" altLang="en-US" sz="1600" dirty="0"/>
              <a:t>  避免性別二元化，例如： 「男女平等</a:t>
            </a:r>
            <a:r>
              <a:rPr lang="zh-TW" altLang="en-US" sz="1600" dirty="0">
                <a:latin typeface="標楷體" pitchFamily="65" charset="-120"/>
                <a:ea typeface="標楷體" pitchFamily="65" charset="-120"/>
              </a:rPr>
              <a:t>」</a:t>
            </a:r>
            <a:r>
              <a:rPr lang="zh-TW" altLang="en-US" sz="1600" dirty="0"/>
              <a:t>、 「兩性平等</a:t>
            </a:r>
            <a:r>
              <a:rPr lang="zh-TW" altLang="en-US" sz="1600" dirty="0">
                <a:latin typeface="標楷體" pitchFamily="65" charset="-120"/>
                <a:ea typeface="標楷體" pitchFamily="65" charset="-120"/>
              </a:rPr>
              <a:t>」改為</a:t>
            </a:r>
            <a:r>
              <a:rPr lang="zh-TW" altLang="en-US" sz="1600" dirty="0"/>
              <a:t>「性別平等</a:t>
            </a:r>
            <a:r>
              <a:rPr lang="zh-TW" altLang="en-US" sz="1600" dirty="0">
                <a:latin typeface="標楷體" pitchFamily="65" charset="-120"/>
                <a:ea typeface="標楷體" pitchFamily="65" charset="-120"/>
              </a:rPr>
              <a:t>」；</a:t>
            </a:r>
            <a:endParaRPr lang="en-US" altLang="zh-TW" sz="1600" dirty="0">
              <a:latin typeface="標楷體" pitchFamily="65" charset="-120"/>
              <a:ea typeface="標楷體" pitchFamily="65" charset="-120"/>
            </a:endParaRPr>
          </a:p>
          <a:p>
            <a:r>
              <a:rPr lang="zh-TW" altLang="en-US" sz="1600" dirty="0">
                <a:latin typeface="標楷體" pitchFamily="65" charset="-120"/>
                <a:ea typeface="標楷體" pitchFamily="65" charset="-120"/>
              </a:rPr>
              <a:t>　　</a:t>
            </a:r>
            <a:r>
              <a:rPr lang="zh-TW" altLang="en-US" sz="1600" dirty="0"/>
              <a:t>「改變傳統男性角色</a:t>
            </a:r>
            <a:r>
              <a:rPr lang="zh-TW" altLang="en-US" sz="1600" dirty="0">
                <a:latin typeface="標楷體" pitchFamily="65" charset="-120"/>
                <a:ea typeface="標楷體" pitchFamily="65" charset="-120"/>
              </a:rPr>
              <a:t>」</a:t>
            </a:r>
            <a:r>
              <a:rPr lang="zh-TW" altLang="en-US" sz="1600" dirty="0"/>
              <a:t>改為「改變傳統性別角色</a:t>
            </a:r>
            <a:r>
              <a:rPr lang="zh-TW" altLang="en-US" sz="1600" dirty="0">
                <a:latin typeface="標楷體" pitchFamily="65" charset="-120"/>
                <a:ea typeface="標楷體" pitchFamily="65" charset="-120"/>
              </a:rPr>
              <a:t>」 </a:t>
            </a:r>
            <a:r>
              <a:rPr lang="zh-TW" altLang="en-US" sz="1600" dirty="0"/>
              <a:t>。</a:t>
            </a:r>
            <a:endParaRPr lang="en-US" altLang="zh-TW" sz="1600" dirty="0"/>
          </a:p>
          <a:p>
            <a:pPr>
              <a:lnSpc>
                <a:spcPct val="100000"/>
              </a:lnSpc>
            </a:pPr>
            <a:r>
              <a:rPr lang="zh-TW" altLang="en-US" sz="1800" b="1" dirty="0"/>
              <a:t>　　</a:t>
            </a:r>
            <a:r>
              <a:rPr lang="zh-TW" altLang="en-US" sz="1600" b="1" dirty="0"/>
              <a:t>地方政府的 「婦女權益促進委員會</a:t>
            </a:r>
            <a:r>
              <a:rPr lang="zh-TW" altLang="en-US" sz="1600" b="1" dirty="0">
                <a:latin typeface="標楷體" pitchFamily="65" charset="-120"/>
                <a:ea typeface="標楷體" pitchFamily="65" charset="-120"/>
              </a:rPr>
              <a:t>」</a:t>
            </a:r>
            <a:r>
              <a:rPr lang="zh-TW" altLang="en-US" sz="1600" b="1" dirty="0">
                <a:latin typeface="細明體" panose="02020509000000000000" pitchFamily="49" charset="-120"/>
                <a:ea typeface="細明體" panose="02020509000000000000" pitchFamily="49" charset="-120"/>
              </a:rPr>
              <a:t>改名為</a:t>
            </a:r>
            <a:r>
              <a:rPr lang="zh-TW" altLang="en-US" sz="1600" b="1" dirty="0"/>
              <a:t> 「性別平等會</a:t>
            </a:r>
            <a:r>
              <a:rPr lang="zh-TW" altLang="en-US" sz="1600" b="1" dirty="0">
                <a:latin typeface="標楷體" pitchFamily="65" charset="-120"/>
                <a:ea typeface="標楷體" pitchFamily="65" charset="-120"/>
              </a:rPr>
              <a:t>」，</a:t>
            </a:r>
            <a:r>
              <a:rPr lang="zh-TW" altLang="en-US" sz="1600" b="1" dirty="0">
                <a:latin typeface="細明體" panose="02020509000000000000" pitchFamily="49" charset="-120"/>
                <a:ea typeface="細明體" panose="02020509000000000000" pitchFamily="49" charset="-120"/>
              </a:rPr>
              <a:t>唯高雄</a:t>
            </a:r>
            <a:endParaRPr lang="en-US" altLang="zh-TW" sz="1600" b="1" dirty="0">
              <a:latin typeface="細明體" panose="02020509000000000000" pitchFamily="49" charset="-120"/>
              <a:ea typeface="細明體" panose="02020509000000000000" pitchFamily="49" charset="-120"/>
            </a:endParaRPr>
          </a:p>
          <a:p>
            <a:pPr>
              <a:lnSpc>
                <a:spcPct val="100000"/>
              </a:lnSpc>
            </a:pPr>
            <a:r>
              <a:rPr lang="zh-TW" altLang="en-US" sz="1600" b="1" dirty="0">
                <a:latin typeface="細明體" panose="02020509000000000000" pitchFamily="49" charset="-120"/>
                <a:ea typeface="細明體" panose="02020509000000000000" pitchFamily="49" charset="-120"/>
              </a:rPr>
              <a:t>　　市政府保留原名，台南改為</a:t>
            </a:r>
            <a:r>
              <a:rPr lang="zh-TW" altLang="en-US" sz="1600" b="1" dirty="0"/>
              <a:t>「</a:t>
            </a:r>
            <a:r>
              <a:rPr lang="zh-TW" altLang="zh-TW" sz="1600" b="1" dirty="0"/>
              <a:t>性</a:t>
            </a:r>
            <a:r>
              <a:rPr lang="zh-TW" altLang="en-US" sz="1600" b="1" dirty="0"/>
              <a:t>別</a:t>
            </a:r>
            <a:r>
              <a:rPr lang="zh-TW" altLang="zh-TW" sz="1600" b="1" dirty="0"/>
              <a:t>平</a:t>
            </a:r>
            <a:r>
              <a:rPr lang="zh-TW" altLang="en-US" sz="1600" b="1" dirty="0"/>
              <a:t>等及</a:t>
            </a:r>
            <a:r>
              <a:rPr lang="zh-TW" altLang="zh-TW" sz="1600" b="1" dirty="0"/>
              <a:t>婦</a:t>
            </a:r>
            <a:r>
              <a:rPr lang="zh-TW" altLang="en-US" sz="1600" b="1" dirty="0"/>
              <a:t>女</a:t>
            </a:r>
            <a:r>
              <a:rPr lang="zh-TW" altLang="zh-TW" sz="1600" b="1" dirty="0"/>
              <a:t>權</a:t>
            </a:r>
            <a:r>
              <a:rPr lang="zh-TW" altLang="en-US" sz="1600" b="1" dirty="0"/>
              <a:t>益</a:t>
            </a:r>
            <a:r>
              <a:rPr lang="zh-TW" altLang="zh-TW" sz="1600" b="1" dirty="0"/>
              <a:t>促進</a:t>
            </a:r>
            <a:r>
              <a:rPr lang="zh-TW" altLang="en-US" sz="1600" b="1" dirty="0"/>
              <a:t>委員</a:t>
            </a:r>
            <a:r>
              <a:rPr lang="zh-TW" altLang="zh-TW" sz="1600" b="1" dirty="0"/>
              <a:t>會</a:t>
            </a:r>
            <a:r>
              <a:rPr lang="zh-TW" altLang="en-US" sz="1600" b="1" dirty="0">
                <a:latin typeface="標楷體" pitchFamily="65" charset="-120"/>
                <a:ea typeface="標楷體" pitchFamily="65" charset="-120"/>
              </a:rPr>
              <a:t>」</a:t>
            </a:r>
            <a:r>
              <a:rPr lang="zh-TW" altLang="en-US" sz="1600" b="1" dirty="0"/>
              <a:t>。</a:t>
            </a:r>
            <a:endParaRPr lang="en-US" altLang="zh-TW" sz="1600" b="1" dirty="0"/>
          </a:p>
          <a:p>
            <a:pPr>
              <a:lnSpc>
                <a:spcPct val="100000"/>
              </a:lnSpc>
            </a:pPr>
            <a:r>
              <a:rPr lang="zh-TW" altLang="en-US" sz="1600" dirty="0"/>
              <a:t>    </a:t>
            </a:r>
            <a:r>
              <a:rPr lang="en-US" altLang="zh-TW" sz="1600" dirty="0"/>
              <a:t>1.2.</a:t>
            </a:r>
            <a:r>
              <a:rPr lang="zh-TW" altLang="en-US" sz="1600" dirty="0"/>
              <a:t>  不定義性別和多元性別</a:t>
            </a:r>
            <a:endParaRPr lang="en-US" altLang="zh-TW" sz="1600" b="1" dirty="0"/>
          </a:p>
          <a:p>
            <a:pPr>
              <a:lnSpc>
                <a:spcPct val="100000"/>
              </a:lnSpc>
            </a:pPr>
            <a:endParaRPr lang="en-US" altLang="zh-TW" sz="1800" b="1" dirty="0"/>
          </a:p>
          <a:p>
            <a:r>
              <a:rPr lang="en-US" altLang="zh-TW" sz="1800" b="1" dirty="0">
                <a:latin typeface="+mj-ea"/>
                <a:ea typeface="+mj-ea"/>
              </a:rPr>
              <a:t>2. </a:t>
            </a:r>
            <a:r>
              <a:rPr lang="zh-TW" altLang="en-US" sz="2000" b="1" dirty="0">
                <a:latin typeface="+mj-ea"/>
                <a:ea typeface="+mj-ea"/>
              </a:rPr>
              <a:t>進度超前</a:t>
            </a:r>
            <a:endParaRPr lang="en-US" altLang="zh-TW" sz="2000" b="1" dirty="0">
              <a:latin typeface="+mj-ea"/>
              <a:ea typeface="+mj-ea"/>
            </a:endParaRPr>
          </a:p>
          <a:p>
            <a:r>
              <a:rPr lang="zh-TW" altLang="en-US" sz="1600" dirty="0"/>
              <a:t>　　　執行計畫尚未通過之前，便開始執行。</a:t>
            </a:r>
            <a:endParaRPr lang="en-US" altLang="zh-TW" sz="1600" dirty="0"/>
          </a:p>
          <a:p>
            <a:endParaRPr lang="en-US" altLang="zh-TW" sz="1600" dirty="0"/>
          </a:p>
          <a:p>
            <a:r>
              <a:rPr lang="en-US" altLang="zh-TW" sz="2000" b="1" dirty="0">
                <a:latin typeface="+mj-ea"/>
                <a:ea typeface="+mj-ea"/>
              </a:rPr>
              <a:t>3. </a:t>
            </a:r>
            <a:r>
              <a:rPr lang="zh-TW" altLang="en-US" sz="2000" b="1" dirty="0">
                <a:latin typeface="+mj-ea"/>
                <a:ea typeface="+mj-ea"/>
              </a:rPr>
              <a:t>民間主導</a:t>
            </a:r>
            <a:endParaRPr lang="en-US" altLang="zh-TW" sz="2000" b="1" dirty="0">
              <a:latin typeface="+mj-ea"/>
              <a:ea typeface="+mj-ea"/>
            </a:endParaRPr>
          </a:p>
          <a:p>
            <a:endParaRPr lang="zh-TW" altLang="en-US" sz="2000" dirty="0"/>
          </a:p>
        </p:txBody>
      </p:sp>
    </p:spTree>
    <p:extLst>
      <p:ext uri="{BB962C8B-B14F-4D97-AF65-F5344CB8AC3E}">
        <p14:creationId xmlns:p14="http://schemas.microsoft.com/office/powerpoint/2010/main" val="2877688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b="1" dirty="0"/>
              <a:t>多元性別 </a:t>
            </a:r>
            <a:r>
              <a:rPr lang="en-US" altLang="zh-TW" b="1" dirty="0"/>
              <a:t>= LGBTQUI+</a:t>
            </a:r>
          </a:p>
          <a:p>
            <a:endParaRPr lang="en-US" altLang="zh-TW" b="1" dirty="0"/>
          </a:p>
          <a:p>
            <a:r>
              <a:rPr lang="zh-TW" altLang="en-US" b="1" dirty="0"/>
              <a:t>性別 </a:t>
            </a:r>
            <a:r>
              <a:rPr lang="en-US" altLang="zh-TW" b="1" dirty="0"/>
              <a:t>= </a:t>
            </a:r>
            <a:r>
              <a:rPr lang="zh-TW" altLang="en-US" b="1" dirty="0"/>
              <a:t>多元性別 </a:t>
            </a:r>
            <a:r>
              <a:rPr lang="en-US" altLang="zh-TW" b="1" dirty="0"/>
              <a:t>(multiple genders) </a:t>
            </a:r>
            <a:r>
              <a:rPr lang="zh-TW" altLang="en-US" b="1" dirty="0"/>
              <a:t>？</a:t>
            </a:r>
            <a:endParaRPr lang="en-US" altLang="zh-TW" b="1" dirty="0"/>
          </a:p>
          <a:p>
            <a:endParaRPr lang="en-US" altLang="zh-TW" b="1" dirty="0"/>
          </a:p>
          <a:p>
            <a:r>
              <a:rPr lang="zh-TW" altLang="en-US" b="1" dirty="0"/>
              <a:t>多元性別 </a:t>
            </a:r>
            <a:r>
              <a:rPr lang="en-US" altLang="zh-TW" b="1" dirty="0"/>
              <a:t>&gt; </a:t>
            </a:r>
            <a:r>
              <a:rPr lang="zh-TW" altLang="en-US" b="1" dirty="0"/>
              <a:t>二元性別  ？</a:t>
            </a:r>
            <a:endParaRPr lang="en-US" altLang="zh-TW" b="1" dirty="0"/>
          </a:p>
          <a:p>
            <a:endParaRPr lang="en-US" altLang="zh-TW" b="1" dirty="0"/>
          </a:p>
          <a:p>
            <a:r>
              <a:rPr lang="zh-TW" altLang="en-US" b="1" dirty="0"/>
              <a:t>性別 </a:t>
            </a:r>
            <a:r>
              <a:rPr lang="en-US" altLang="zh-TW" b="1" dirty="0"/>
              <a:t>= </a:t>
            </a:r>
            <a:r>
              <a:rPr lang="zh-TW" altLang="en-US" b="1" dirty="0"/>
              <a:t>男女 </a:t>
            </a:r>
            <a:r>
              <a:rPr lang="en-US" altLang="zh-TW" b="1" dirty="0"/>
              <a:t>+ </a:t>
            </a:r>
            <a:r>
              <a:rPr lang="zh-TW" altLang="en-US" b="1" dirty="0"/>
              <a:t>多元性別  ？</a:t>
            </a:r>
            <a:endParaRPr lang="zh-TW" altLang="en-US" dirty="0"/>
          </a:p>
        </p:txBody>
      </p:sp>
    </p:spTree>
    <p:extLst>
      <p:ext uri="{BB962C8B-B14F-4D97-AF65-F5344CB8AC3E}">
        <p14:creationId xmlns:p14="http://schemas.microsoft.com/office/powerpoint/2010/main" val="36461252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4572000" y="-1714500"/>
            <a:ext cx="18288000" cy="10287000"/>
          </a:xfrm>
          <a:prstGeom prst="rect">
            <a:avLst/>
          </a:prstGeom>
        </p:spPr>
      </p:pic>
      <p:cxnSp>
        <p:nvCxnSpPr>
          <p:cNvPr id="4" name="直線接點 3"/>
          <p:cNvCxnSpPr/>
          <p:nvPr/>
        </p:nvCxnSpPr>
        <p:spPr>
          <a:xfrm>
            <a:off x="2667000" y="5029200"/>
            <a:ext cx="556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線接點 5"/>
          <p:cNvCxnSpPr/>
          <p:nvPr/>
        </p:nvCxnSpPr>
        <p:spPr>
          <a:xfrm>
            <a:off x="1219200" y="5334000"/>
            <a:ext cx="2057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856517"/>
      </p:ext>
    </p:extLst>
  </p:cSld>
  <p:clrMapOvr>
    <a:masterClrMapping/>
  </p:clrMapOvr>
  <p:transition spd="slow">
    <p:pull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rotWithShape="1">
          <a:blip r:embed="rId2"/>
          <a:srcRect l="17493" t="73" r="15524" b="15870"/>
          <a:stretch/>
        </p:blipFill>
        <p:spPr>
          <a:xfrm>
            <a:off x="199002" y="365126"/>
            <a:ext cx="8766436" cy="6188074"/>
          </a:xfrm>
          <a:prstGeom prst="rect">
            <a:avLst/>
          </a:prstGeom>
          <a:ln w="12700">
            <a:solidFill>
              <a:srgbClr val="C00000"/>
            </a:solidFill>
          </a:ln>
        </p:spPr>
      </p:pic>
    </p:spTree>
    <p:extLst>
      <p:ext uri="{BB962C8B-B14F-4D97-AF65-F5344CB8AC3E}">
        <p14:creationId xmlns:p14="http://schemas.microsoft.com/office/powerpoint/2010/main" val="17395355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827584" y="116632"/>
            <a:ext cx="8316416" cy="1143000"/>
          </a:xfrm>
        </p:spPr>
        <p:txBody>
          <a:bodyPr>
            <a:normAutofit/>
          </a:bodyPr>
          <a:lstStyle/>
          <a:p>
            <a:pPr algn="l"/>
            <a:r>
              <a:rPr lang="en-US" altLang="zh-TW" sz="1200" dirty="0">
                <a:solidFill>
                  <a:srgbClr val="663300"/>
                </a:solidFill>
                <a:ea typeface="標楷體" pitchFamily="65" charset="-120"/>
              </a:rPr>
              <a:t/>
            </a:r>
            <a:br>
              <a:rPr lang="en-US" altLang="zh-TW" sz="1200" dirty="0">
                <a:solidFill>
                  <a:srgbClr val="663300"/>
                </a:solidFill>
                <a:ea typeface="標楷體" pitchFamily="65" charset="-120"/>
              </a:rPr>
            </a:br>
            <a:r>
              <a:rPr lang="zh-TW" altLang="en-US" sz="2400" dirty="0">
                <a:solidFill>
                  <a:schemeClr val="accent3">
                    <a:lumMod val="75000"/>
                  </a:schemeClr>
                </a:solidFill>
                <a:effectLst/>
                <a:latin typeface="標楷體" pitchFamily="65" charset="-120"/>
                <a:ea typeface="標楷體" pitchFamily="65" charset="-120"/>
              </a:rPr>
              <a:t>由中央至地方之性別平等機制 </a:t>
            </a:r>
            <a:r>
              <a:rPr lang="en-US" altLang="zh-TW" sz="2400" dirty="0">
                <a:solidFill>
                  <a:schemeClr val="accent3">
                    <a:lumMod val="75000"/>
                  </a:schemeClr>
                </a:solidFill>
                <a:effectLst/>
                <a:latin typeface="標楷體" pitchFamily="65" charset="-120"/>
                <a:ea typeface="標楷體" pitchFamily="65" charset="-120"/>
              </a:rPr>
              <a:t>(</a:t>
            </a:r>
            <a:r>
              <a:rPr lang="zh-TW" altLang="en-US" sz="2400" dirty="0">
                <a:solidFill>
                  <a:schemeClr val="accent3">
                    <a:lumMod val="75000"/>
                  </a:schemeClr>
                </a:solidFill>
                <a:effectLst/>
                <a:latin typeface="標楷體" pitchFamily="65" charset="-120"/>
                <a:ea typeface="標楷體" pitchFamily="65" charset="-120"/>
              </a:rPr>
              <a:t>性平處</a:t>
            </a:r>
            <a:r>
              <a:rPr lang="en-US" altLang="zh-TW" sz="2400" dirty="0">
                <a:solidFill>
                  <a:schemeClr val="accent3">
                    <a:lumMod val="75000"/>
                  </a:schemeClr>
                </a:solidFill>
                <a:effectLst/>
                <a:latin typeface="標楷體" pitchFamily="65" charset="-120"/>
                <a:ea typeface="標楷體" pitchFamily="65" charset="-120"/>
              </a:rPr>
              <a:t>2014)</a:t>
            </a:r>
            <a:endParaRPr lang="zh-TW" altLang="en-US" sz="2400" dirty="0">
              <a:solidFill>
                <a:schemeClr val="accent3">
                  <a:lumMod val="75000"/>
                </a:schemeClr>
              </a:solidFill>
              <a:effectLst/>
              <a:latin typeface="標楷體" pitchFamily="65" charset="-120"/>
              <a:ea typeface="標楷體" pitchFamily="65" charset="-120"/>
            </a:endParaRPr>
          </a:p>
        </p:txBody>
      </p:sp>
      <p:sp>
        <p:nvSpPr>
          <p:cNvPr id="36" name="投影片編號版面配置區 35"/>
          <p:cNvSpPr>
            <a:spLocks noGrp="1"/>
          </p:cNvSpPr>
          <p:nvPr>
            <p:ph type="sldNum" sz="quarter" idx="12"/>
          </p:nvPr>
        </p:nvSpPr>
        <p:spPr/>
        <p:txBody>
          <a:bodyPr/>
          <a:lstStyle/>
          <a:p>
            <a:pPr>
              <a:defRPr/>
            </a:pPr>
            <a:fld id="{0D569E2B-2B13-49F9-990A-DD3CF0E0EF1A}" type="slidenum">
              <a:rPr lang="en-US" altLang="zh-TW" smtClean="0"/>
              <a:pPr>
                <a:defRPr/>
              </a:pPr>
              <a:t>48</a:t>
            </a:fld>
            <a:endParaRPr lang="en-US" altLang="zh-TW" dirty="0"/>
          </a:p>
        </p:txBody>
      </p:sp>
      <p:grpSp>
        <p:nvGrpSpPr>
          <p:cNvPr id="9" name="群組 8"/>
          <p:cNvGrpSpPr/>
          <p:nvPr/>
        </p:nvGrpSpPr>
        <p:grpSpPr>
          <a:xfrm>
            <a:off x="323528" y="1340768"/>
            <a:ext cx="8578244" cy="5134791"/>
            <a:chOff x="725741" y="764704"/>
            <a:chExt cx="8461036" cy="5472607"/>
          </a:xfrm>
        </p:grpSpPr>
        <p:sp>
          <p:nvSpPr>
            <p:cNvPr id="10" name="矩形 9"/>
            <p:cNvSpPr/>
            <p:nvPr/>
          </p:nvSpPr>
          <p:spPr>
            <a:xfrm>
              <a:off x="2987824" y="836712"/>
              <a:ext cx="2736304" cy="432048"/>
            </a:xfrm>
            <a:prstGeom prst="rect">
              <a:avLst/>
            </a:prstGeom>
            <a:solidFill>
              <a:schemeClr val="accent5">
                <a:lumMod val="20000"/>
                <a:lumOff val="80000"/>
              </a:scheme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500" dirty="0">
                  <a:solidFill>
                    <a:schemeClr val="tx1"/>
                  </a:solidFill>
                  <a:latin typeface="標楷體" pitchFamily="65" charset="-120"/>
                  <a:ea typeface="標楷體" pitchFamily="65" charset="-120"/>
                </a:rPr>
                <a:t>行政院</a:t>
              </a:r>
              <a:endParaRPr lang="zh-TW" altLang="en-US" sz="1500" dirty="0">
                <a:latin typeface="標楷體" pitchFamily="65" charset="-120"/>
                <a:ea typeface="標楷體" pitchFamily="65" charset="-120"/>
              </a:endParaRPr>
            </a:p>
          </p:txBody>
        </p:sp>
        <p:sp>
          <p:nvSpPr>
            <p:cNvPr id="11" name="矩形 10"/>
            <p:cNvSpPr/>
            <p:nvPr/>
          </p:nvSpPr>
          <p:spPr>
            <a:xfrm>
              <a:off x="2987824" y="1628800"/>
              <a:ext cx="2736304" cy="432048"/>
            </a:xfrm>
            <a:prstGeom prst="rect">
              <a:avLst/>
            </a:prstGeom>
            <a:solidFill>
              <a:schemeClr val="accent5">
                <a:lumMod val="20000"/>
                <a:lumOff val="80000"/>
              </a:scheme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tx1"/>
                  </a:solidFill>
                  <a:latin typeface="標楷體" pitchFamily="65" charset="-120"/>
                  <a:ea typeface="標楷體" pitchFamily="65" charset="-120"/>
                </a:rPr>
                <a:t>性別平等處</a:t>
              </a:r>
              <a:r>
                <a:rPr lang="en-US" altLang="zh-TW" sz="1600" dirty="0">
                  <a:solidFill>
                    <a:schemeClr val="tx1"/>
                  </a:solidFill>
                  <a:latin typeface="標楷體" pitchFamily="65" charset="-120"/>
                  <a:ea typeface="標楷體" pitchFamily="65" charset="-120"/>
                </a:rPr>
                <a:t>(101.1.1</a:t>
              </a:r>
              <a:r>
                <a:rPr lang="zh-TW" altLang="en-US" sz="1600" dirty="0">
                  <a:solidFill>
                    <a:schemeClr val="tx1"/>
                  </a:solidFill>
                  <a:latin typeface="標楷體" pitchFamily="65" charset="-120"/>
                  <a:ea typeface="標楷體" pitchFamily="65" charset="-120"/>
                </a:rPr>
                <a:t>成立</a:t>
              </a:r>
              <a:r>
                <a:rPr lang="en-US" altLang="zh-TW" sz="1600" dirty="0">
                  <a:solidFill>
                    <a:schemeClr val="tx1"/>
                  </a:solidFill>
                  <a:latin typeface="標楷體" pitchFamily="65" charset="-120"/>
                  <a:ea typeface="標楷體" pitchFamily="65" charset="-120"/>
                </a:rPr>
                <a:t>)</a:t>
              </a:r>
              <a:endParaRPr lang="zh-TW" altLang="en-US" sz="1600" dirty="0">
                <a:solidFill>
                  <a:schemeClr val="tx1"/>
                </a:solidFill>
                <a:latin typeface="標楷體" pitchFamily="65" charset="-120"/>
                <a:ea typeface="標楷體" pitchFamily="65" charset="-120"/>
              </a:endParaRPr>
            </a:p>
          </p:txBody>
        </p:sp>
        <p:sp>
          <p:nvSpPr>
            <p:cNvPr id="12" name="矩形 11"/>
            <p:cNvSpPr/>
            <p:nvPr/>
          </p:nvSpPr>
          <p:spPr>
            <a:xfrm>
              <a:off x="6012160" y="1148431"/>
              <a:ext cx="2668283" cy="552376"/>
            </a:xfrm>
            <a:prstGeom prst="rect">
              <a:avLst/>
            </a:prstGeom>
            <a:solidFill>
              <a:srgbClr val="FFFFCC"/>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tx1"/>
                  </a:solidFill>
                  <a:latin typeface="標楷體" pitchFamily="65" charset="-120"/>
                  <a:ea typeface="標楷體" pitchFamily="65" charset="-120"/>
                </a:rPr>
                <a:t>行政院性別平等會</a:t>
              </a:r>
              <a:endParaRPr lang="en-US" altLang="zh-TW" sz="1600" dirty="0">
                <a:solidFill>
                  <a:schemeClr val="tx1"/>
                </a:solidFill>
                <a:latin typeface="標楷體" pitchFamily="65" charset="-120"/>
                <a:ea typeface="標楷體" pitchFamily="65" charset="-120"/>
              </a:endParaRPr>
            </a:p>
            <a:p>
              <a:pPr algn="ctr"/>
              <a:r>
                <a:rPr lang="en-US" altLang="zh-TW" sz="1600" dirty="0">
                  <a:solidFill>
                    <a:schemeClr val="tx1"/>
                  </a:solidFill>
                  <a:latin typeface="標楷體" pitchFamily="65" charset="-120"/>
                  <a:ea typeface="標楷體" pitchFamily="65" charset="-120"/>
                </a:rPr>
                <a:t>(</a:t>
              </a:r>
              <a:r>
                <a:rPr lang="zh-TW" altLang="en-US" sz="1600" dirty="0">
                  <a:solidFill>
                    <a:schemeClr val="tx1"/>
                  </a:solidFill>
                  <a:latin typeface="標楷體" pitchFamily="65" charset="-120"/>
                  <a:ea typeface="標楷體" pitchFamily="65" charset="-120"/>
                </a:rPr>
                <a:t>幕僚單位</a:t>
              </a:r>
              <a:r>
                <a:rPr lang="en-US" altLang="zh-TW" sz="1600" dirty="0">
                  <a:solidFill>
                    <a:schemeClr val="tx1"/>
                  </a:solidFill>
                  <a:latin typeface="標楷體" pitchFamily="65" charset="-120"/>
                  <a:ea typeface="標楷體" pitchFamily="65" charset="-120"/>
                </a:rPr>
                <a:t>:</a:t>
              </a:r>
              <a:r>
                <a:rPr lang="zh-TW" altLang="en-US" sz="1600" dirty="0">
                  <a:solidFill>
                    <a:schemeClr val="tx1"/>
                  </a:solidFill>
                  <a:latin typeface="標楷體" pitchFamily="65" charset="-120"/>
                  <a:ea typeface="標楷體" pitchFamily="65" charset="-120"/>
                </a:rPr>
                <a:t>性平處</a:t>
              </a:r>
              <a:r>
                <a:rPr lang="en-US" altLang="zh-TW" sz="1600" dirty="0">
                  <a:solidFill>
                    <a:schemeClr val="tx1"/>
                  </a:solidFill>
                  <a:latin typeface="標楷體" pitchFamily="65" charset="-120"/>
                  <a:ea typeface="標楷體" pitchFamily="65" charset="-120"/>
                </a:rPr>
                <a:t>)</a:t>
              </a:r>
              <a:endParaRPr lang="zh-TW" altLang="en-US" sz="1600" dirty="0">
                <a:latin typeface="標楷體" pitchFamily="65" charset="-120"/>
                <a:ea typeface="標楷體" pitchFamily="65" charset="-120"/>
              </a:endParaRPr>
            </a:p>
          </p:txBody>
        </p:sp>
        <p:sp>
          <p:nvSpPr>
            <p:cNvPr id="13" name="文字方塊 12"/>
            <p:cNvSpPr txBox="1"/>
            <p:nvPr/>
          </p:nvSpPr>
          <p:spPr>
            <a:xfrm>
              <a:off x="6498169" y="2529848"/>
              <a:ext cx="364286" cy="2225616"/>
            </a:xfrm>
            <a:prstGeom prst="rect">
              <a:avLst/>
            </a:prstGeom>
            <a:solidFill>
              <a:srgbClr val="FFFFCC"/>
            </a:solidFill>
            <a:ln w="12700">
              <a:solidFill>
                <a:schemeClr val="tx1"/>
              </a:solidFill>
            </a:ln>
          </p:spPr>
          <p:txBody>
            <a:bodyPr vert="eaVert" wrap="square" rtlCol="0">
              <a:spAutoFit/>
            </a:bodyPr>
            <a:lstStyle/>
            <a:p>
              <a:r>
                <a:rPr lang="zh-TW" altLang="en-US" sz="1200" dirty="0">
                  <a:latin typeface="標楷體" pitchFamily="65" charset="-120"/>
                  <a:ea typeface="標楷體" pitchFamily="65" charset="-120"/>
                </a:rPr>
                <a:t>就業經濟及福利組</a:t>
              </a:r>
              <a:r>
                <a:rPr lang="en-US" altLang="zh-TW" sz="1200" dirty="0">
                  <a:latin typeface="標楷體" pitchFamily="65" charset="-120"/>
                  <a:ea typeface="標楷體" pitchFamily="65" charset="-120"/>
                </a:rPr>
                <a:t>(</a:t>
              </a:r>
              <a:r>
                <a:rPr lang="zh-TW" altLang="en-US" sz="1200" dirty="0">
                  <a:latin typeface="標楷體" pitchFamily="65" charset="-120"/>
                  <a:ea typeface="標楷體" pitchFamily="65" charset="-120"/>
                </a:rPr>
                <a:t>勞動部</a:t>
              </a:r>
              <a:r>
                <a:rPr lang="en-US" altLang="zh-TW" sz="1200" dirty="0">
                  <a:latin typeface="標楷體" pitchFamily="65" charset="-120"/>
                  <a:ea typeface="標楷體" pitchFamily="65" charset="-120"/>
                </a:rPr>
                <a:t>)</a:t>
              </a:r>
              <a:endParaRPr lang="zh-TW" altLang="en-US" sz="1200" dirty="0">
                <a:latin typeface="標楷體" pitchFamily="65" charset="-120"/>
                <a:ea typeface="標楷體" pitchFamily="65" charset="-120"/>
              </a:endParaRPr>
            </a:p>
          </p:txBody>
        </p:sp>
        <p:sp>
          <p:nvSpPr>
            <p:cNvPr id="14" name="文字方塊 13"/>
            <p:cNvSpPr txBox="1"/>
            <p:nvPr/>
          </p:nvSpPr>
          <p:spPr>
            <a:xfrm>
              <a:off x="7036578" y="2529849"/>
              <a:ext cx="364286" cy="2225616"/>
            </a:xfrm>
            <a:prstGeom prst="rect">
              <a:avLst/>
            </a:prstGeom>
            <a:solidFill>
              <a:srgbClr val="FFFFCC"/>
            </a:solidFill>
            <a:ln w="12700">
              <a:solidFill>
                <a:schemeClr val="tx1"/>
              </a:solidFill>
            </a:ln>
          </p:spPr>
          <p:txBody>
            <a:bodyPr vert="eaVert" wrap="square" rtlCol="0">
              <a:spAutoFit/>
            </a:bodyPr>
            <a:lstStyle/>
            <a:p>
              <a:r>
                <a:rPr lang="zh-TW" altLang="en-US" sz="1200" dirty="0">
                  <a:latin typeface="標楷體" pitchFamily="65" charset="-120"/>
                  <a:ea typeface="標楷體" pitchFamily="65" charset="-120"/>
                </a:rPr>
                <a:t>健康及醫療組</a:t>
              </a:r>
              <a:r>
                <a:rPr lang="en-US" altLang="zh-TW" sz="1200" dirty="0">
                  <a:latin typeface="標楷體" pitchFamily="65" charset="-120"/>
                  <a:ea typeface="標楷體" pitchFamily="65" charset="-120"/>
                </a:rPr>
                <a:t>(</a:t>
              </a:r>
              <a:r>
                <a:rPr lang="zh-TW" altLang="en-US" sz="1200" dirty="0">
                  <a:latin typeface="標楷體" pitchFamily="65" charset="-120"/>
                  <a:ea typeface="標楷體" pitchFamily="65" charset="-120"/>
                </a:rPr>
                <a:t>衛福部</a:t>
              </a:r>
              <a:r>
                <a:rPr lang="en-US" altLang="zh-TW" sz="1200" dirty="0">
                  <a:latin typeface="標楷體" pitchFamily="65" charset="-120"/>
                  <a:ea typeface="標楷體" pitchFamily="65" charset="-120"/>
                </a:rPr>
                <a:t>)</a:t>
              </a:r>
              <a:endParaRPr lang="zh-TW" altLang="en-US" sz="1200" dirty="0">
                <a:latin typeface="標楷體" pitchFamily="65" charset="-120"/>
                <a:ea typeface="標楷體" pitchFamily="65" charset="-120"/>
              </a:endParaRPr>
            </a:p>
          </p:txBody>
        </p:sp>
        <p:sp>
          <p:nvSpPr>
            <p:cNvPr id="15" name="文字方塊 14"/>
            <p:cNvSpPr txBox="1"/>
            <p:nvPr/>
          </p:nvSpPr>
          <p:spPr>
            <a:xfrm>
              <a:off x="7615081" y="2529848"/>
              <a:ext cx="425000" cy="2225616"/>
            </a:xfrm>
            <a:prstGeom prst="rect">
              <a:avLst/>
            </a:prstGeom>
            <a:solidFill>
              <a:srgbClr val="FFFFCC"/>
            </a:solidFill>
            <a:ln w="12700">
              <a:solidFill>
                <a:schemeClr val="tx1"/>
              </a:solidFill>
            </a:ln>
          </p:spPr>
          <p:txBody>
            <a:bodyPr vert="eaVert" wrap="square" rtlCol="0">
              <a:spAutoFit/>
            </a:bodyPr>
            <a:lstStyle/>
            <a:p>
              <a:r>
                <a:rPr lang="zh-TW" altLang="en-US" sz="1200" dirty="0">
                  <a:latin typeface="標楷體" pitchFamily="65" charset="-120"/>
                  <a:ea typeface="標楷體" pitchFamily="65" charset="-120"/>
                </a:rPr>
                <a:t>教育媒體及文化組</a:t>
              </a:r>
              <a:r>
                <a:rPr lang="en-US" altLang="zh-TW" sz="1200" dirty="0">
                  <a:latin typeface="標楷體" pitchFamily="65" charset="-120"/>
                  <a:ea typeface="標楷體" pitchFamily="65" charset="-120"/>
                </a:rPr>
                <a:t>(</a:t>
              </a:r>
              <a:r>
                <a:rPr lang="zh-TW" altLang="en-US" sz="1200" dirty="0">
                  <a:latin typeface="標楷體" pitchFamily="65" charset="-120"/>
                  <a:ea typeface="標楷體" pitchFamily="65" charset="-120"/>
                </a:rPr>
                <a:t>教育部</a:t>
              </a:r>
              <a:r>
                <a:rPr lang="en-US" altLang="zh-TW" sz="1600" dirty="0">
                  <a:latin typeface="標楷體" pitchFamily="65" charset="-120"/>
                  <a:ea typeface="標楷體" pitchFamily="65" charset="-120"/>
                </a:rPr>
                <a:t>)</a:t>
              </a:r>
              <a:endParaRPr lang="zh-TW" altLang="en-US" sz="1600" dirty="0">
                <a:latin typeface="標楷體" pitchFamily="65" charset="-120"/>
                <a:ea typeface="標楷體" pitchFamily="65" charset="-120"/>
              </a:endParaRPr>
            </a:p>
          </p:txBody>
        </p:sp>
        <p:sp>
          <p:nvSpPr>
            <p:cNvPr id="16" name="文字方塊 15"/>
            <p:cNvSpPr txBox="1"/>
            <p:nvPr/>
          </p:nvSpPr>
          <p:spPr>
            <a:xfrm>
              <a:off x="8254298" y="2529848"/>
              <a:ext cx="364286" cy="2225616"/>
            </a:xfrm>
            <a:prstGeom prst="rect">
              <a:avLst/>
            </a:prstGeom>
            <a:solidFill>
              <a:srgbClr val="FFFFCC"/>
            </a:solidFill>
            <a:ln w="12700">
              <a:solidFill>
                <a:schemeClr val="tx1"/>
              </a:solidFill>
            </a:ln>
          </p:spPr>
          <p:txBody>
            <a:bodyPr vert="eaVert" wrap="square" rtlCol="0">
              <a:spAutoFit/>
            </a:bodyPr>
            <a:lstStyle/>
            <a:p>
              <a:r>
                <a:rPr lang="zh-TW" altLang="en-US" sz="1200" dirty="0">
                  <a:latin typeface="標楷體" pitchFamily="65" charset="-120"/>
                  <a:ea typeface="標楷體" pitchFamily="65" charset="-120"/>
                </a:rPr>
                <a:t>人身安全組</a:t>
              </a:r>
              <a:r>
                <a:rPr lang="en-US" altLang="zh-TW" sz="1200" dirty="0">
                  <a:latin typeface="標楷體" pitchFamily="65" charset="-120"/>
                  <a:ea typeface="標楷體" pitchFamily="65" charset="-120"/>
                </a:rPr>
                <a:t>(</a:t>
              </a:r>
              <a:r>
                <a:rPr lang="zh-TW" altLang="en-US" sz="1200" dirty="0">
                  <a:latin typeface="標楷體" pitchFamily="65" charset="-120"/>
                  <a:ea typeface="標楷體" pitchFamily="65" charset="-120"/>
                </a:rPr>
                <a:t>內政部</a:t>
              </a:r>
              <a:r>
                <a:rPr lang="en-US" altLang="zh-TW" sz="1200" dirty="0">
                  <a:latin typeface="標楷體" pitchFamily="65" charset="-120"/>
                  <a:ea typeface="標楷體" pitchFamily="65" charset="-120"/>
                </a:rPr>
                <a:t>)</a:t>
              </a:r>
              <a:endParaRPr lang="zh-TW" altLang="en-US" sz="1200" dirty="0">
                <a:latin typeface="標楷體" pitchFamily="65" charset="-120"/>
                <a:ea typeface="標楷體" pitchFamily="65" charset="-120"/>
              </a:endParaRPr>
            </a:p>
          </p:txBody>
        </p:sp>
        <p:sp>
          <p:nvSpPr>
            <p:cNvPr id="17" name="文字方塊 16"/>
            <p:cNvSpPr txBox="1"/>
            <p:nvPr/>
          </p:nvSpPr>
          <p:spPr>
            <a:xfrm>
              <a:off x="8822491" y="2529848"/>
              <a:ext cx="364286" cy="2225616"/>
            </a:xfrm>
            <a:prstGeom prst="rect">
              <a:avLst/>
            </a:prstGeom>
            <a:solidFill>
              <a:srgbClr val="FFFFCC"/>
            </a:solidFill>
            <a:ln w="12700">
              <a:solidFill>
                <a:schemeClr val="tx1"/>
              </a:solidFill>
            </a:ln>
          </p:spPr>
          <p:txBody>
            <a:bodyPr vert="eaVert" wrap="square" rtlCol="0">
              <a:spAutoFit/>
            </a:bodyPr>
            <a:lstStyle/>
            <a:p>
              <a:r>
                <a:rPr lang="zh-TW" altLang="en-US" sz="1200" dirty="0">
                  <a:latin typeface="標楷體" pitchFamily="65" charset="-120"/>
                  <a:ea typeface="標楷體" pitchFamily="65" charset="-120"/>
                </a:rPr>
                <a:t>國際參與組</a:t>
              </a:r>
              <a:r>
                <a:rPr lang="en-US" altLang="zh-TW" sz="1200" dirty="0">
                  <a:latin typeface="標楷體" pitchFamily="65" charset="-120"/>
                  <a:ea typeface="標楷體" pitchFamily="65" charset="-120"/>
                </a:rPr>
                <a:t>(</a:t>
              </a:r>
              <a:r>
                <a:rPr lang="zh-TW" altLang="en-US" sz="1200" dirty="0">
                  <a:latin typeface="標楷體" pitchFamily="65" charset="-120"/>
                  <a:ea typeface="標楷體" pitchFamily="65" charset="-120"/>
                </a:rPr>
                <a:t>外交部</a:t>
              </a:r>
              <a:r>
                <a:rPr lang="en-US" altLang="zh-TW" sz="1200" dirty="0">
                  <a:latin typeface="標楷體" pitchFamily="65" charset="-120"/>
                  <a:ea typeface="標楷體" pitchFamily="65" charset="-120"/>
                </a:rPr>
                <a:t>)</a:t>
              </a:r>
              <a:endParaRPr lang="zh-TW" altLang="en-US" sz="1200" dirty="0">
                <a:latin typeface="標楷體" pitchFamily="65" charset="-120"/>
                <a:ea typeface="標楷體" pitchFamily="65" charset="-120"/>
              </a:endParaRPr>
            </a:p>
          </p:txBody>
        </p:sp>
        <p:sp>
          <p:nvSpPr>
            <p:cNvPr id="18" name="文字方塊 17"/>
            <p:cNvSpPr txBox="1"/>
            <p:nvPr/>
          </p:nvSpPr>
          <p:spPr>
            <a:xfrm>
              <a:off x="5934746" y="2529848"/>
              <a:ext cx="364286" cy="2225616"/>
            </a:xfrm>
            <a:prstGeom prst="rect">
              <a:avLst/>
            </a:prstGeom>
            <a:solidFill>
              <a:srgbClr val="FFFFCC"/>
            </a:solidFill>
            <a:ln w="12700">
              <a:solidFill>
                <a:schemeClr val="tx1"/>
              </a:solidFill>
            </a:ln>
          </p:spPr>
          <p:txBody>
            <a:bodyPr vert="eaVert" wrap="square" rtlCol="0">
              <a:spAutoFit/>
            </a:bodyPr>
            <a:lstStyle/>
            <a:p>
              <a:r>
                <a:rPr lang="zh-TW" altLang="en-US" sz="1200" dirty="0">
                  <a:latin typeface="標楷體" pitchFamily="65" charset="-120"/>
                  <a:ea typeface="標楷體" pitchFamily="65" charset="-120"/>
                </a:rPr>
                <a:t>環境、能源與科技組</a:t>
              </a:r>
              <a:r>
                <a:rPr lang="en-US" altLang="zh-TW" sz="1200" dirty="0">
                  <a:latin typeface="標楷體" pitchFamily="65" charset="-120"/>
                  <a:ea typeface="標楷體" pitchFamily="65" charset="-120"/>
                </a:rPr>
                <a:t>(</a:t>
              </a:r>
              <a:r>
                <a:rPr lang="zh-TW" altLang="en-US" sz="1200" dirty="0">
                  <a:latin typeface="標楷體" pitchFamily="65" charset="-120"/>
                  <a:ea typeface="標楷體" pitchFamily="65" charset="-120"/>
                </a:rPr>
                <a:t>科技部</a:t>
              </a:r>
              <a:r>
                <a:rPr lang="en-US" altLang="zh-TW" sz="1200" dirty="0">
                  <a:latin typeface="標楷體" pitchFamily="65" charset="-120"/>
                  <a:ea typeface="標楷體" pitchFamily="65" charset="-120"/>
                </a:rPr>
                <a:t>)</a:t>
              </a:r>
              <a:endParaRPr lang="zh-TW" altLang="en-US" sz="1200" dirty="0">
                <a:latin typeface="標楷體" pitchFamily="65" charset="-120"/>
                <a:ea typeface="標楷體" pitchFamily="65" charset="-120"/>
              </a:endParaRPr>
            </a:p>
          </p:txBody>
        </p:sp>
        <p:sp>
          <p:nvSpPr>
            <p:cNvPr id="27" name="矩形 26"/>
            <p:cNvSpPr/>
            <p:nvPr/>
          </p:nvSpPr>
          <p:spPr>
            <a:xfrm>
              <a:off x="2568114" y="3374047"/>
              <a:ext cx="2585800" cy="576064"/>
            </a:xfrm>
            <a:prstGeom prst="rect">
              <a:avLst/>
            </a:prstGeom>
            <a:solidFill>
              <a:srgbClr val="FFFFCC"/>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tx1"/>
                  </a:solidFill>
                  <a:latin typeface="標楷體" pitchFamily="65" charset="-120"/>
                  <a:ea typeface="標楷體" pitchFamily="65" charset="-120"/>
                </a:rPr>
                <a:t>各部會性別平等專案小組</a:t>
              </a:r>
              <a:endParaRPr lang="en-US" altLang="zh-TW" sz="1600" dirty="0">
                <a:solidFill>
                  <a:schemeClr val="tx1"/>
                </a:solidFill>
                <a:latin typeface="標楷體" pitchFamily="65" charset="-120"/>
                <a:ea typeface="標楷體" pitchFamily="65" charset="-120"/>
              </a:endParaRPr>
            </a:p>
            <a:p>
              <a:pPr algn="ctr"/>
              <a:r>
                <a:rPr lang="zh-TW" altLang="en-US" sz="1600" dirty="0">
                  <a:solidFill>
                    <a:schemeClr val="tx1"/>
                  </a:solidFill>
                  <a:latin typeface="標楷體" pitchFamily="65" charset="-120"/>
                  <a:ea typeface="標楷體" pitchFamily="65" charset="-120"/>
                </a:rPr>
                <a:t>性別聯絡人</a:t>
              </a:r>
            </a:p>
          </p:txBody>
        </p:sp>
        <p:sp>
          <p:nvSpPr>
            <p:cNvPr id="28" name="矩形 27"/>
            <p:cNvSpPr/>
            <p:nvPr/>
          </p:nvSpPr>
          <p:spPr>
            <a:xfrm>
              <a:off x="2568114" y="5090869"/>
              <a:ext cx="2736304" cy="432048"/>
            </a:xfrm>
            <a:prstGeom prst="rect">
              <a:avLst/>
            </a:prstGeom>
            <a:solidFill>
              <a:schemeClr val="accent3">
                <a:lumMod val="40000"/>
                <a:lumOff val="60000"/>
              </a:scheme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chemeClr val="tx1"/>
                  </a:solidFill>
                  <a:latin typeface="標楷體" pitchFamily="65" charset="-120"/>
                  <a:ea typeface="標楷體" pitchFamily="65" charset="-120"/>
                </a:rPr>
                <a:t>直轄市、縣</a:t>
              </a:r>
              <a:r>
                <a:rPr lang="en-US" altLang="zh-TW" sz="1600" dirty="0">
                  <a:solidFill>
                    <a:schemeClr val="tx1"/>
                  </a:solidFill>
                  <a:latin typeface="標楷體" pitchFamily="65" charset="-120"/>
                  <a:ea typeface="標楷體" pitchFamily="65" charset="-120"/>
                </a:rPr>
                <a:t>(</a:t>
              </a:r>
              <a:r>
                <a:rPr lang="zh-TW" altLang="en-US" sz="1600" dirty="0">
                  <a:solidFill>
                    <a:schemeClr val="tx1"/>
                  </a:solidFill>
                  <a:latin typeface="標楷體" pitchFamily="65" charset="-120"/>
                  <a:ea typeface="標楷體" pitchFamily="65" charset="-120"/>
                </a:rPr>
                <a:t>市</a:t>
              </a:r>
              <a:r>
                <a:rPr lang="en-US" altLang="zh-TW" sz="1600" dirty="0">
                  <a:solidFill>
                    <a:schemeClr val="tx1"/>
                  </a:solidFill>
                  <a:latin typeface="標楷體" pitchFamily="65" charset="-120"/>
                  <a:ea typeface="標楷體" pitchFamily="65" charset="-120"/>
                </a:rPr>
                <a:t>)</a:t>
              </a:r>
              <a:r>
                <a:rPr lang="zh-TW" altLang="en-US" sz="1600" dirty="0">
                  <a:solidFill>
                    <a:schemeClr val="tx1"/>
                  </a:solidFill>
                  <a:latin typeface="標楷體" pitchFamily="65" charset="-120"/>
                  <a:ea typeface="標楷體" pitchFamily="65" charset="-120"/>
                </a:rPr>
                <a:t>政府</a:t>
              </a:r>
            </a:p>
          </p:txBody>
        </p:sp>
        <p:sp>
          <p:nvSpPr>
            <p:cNvPr id="29" name="矩形 28"/>
            <p:cNvSpPr/>
            <p:nvPr/>
          </p:nvSpPr>
          <p:spPr>
            <a:xfrm>
              <a:off x="2568114" y="5753154"/>
              <a:ext cx="2736304" cy="432048"/>
            </a:xfrm>
            <a:prstGeom prst="rect">
              <a:avLst/>
            </a:prstGeom>
            <a:solidFill>
              <a:schemeClr val="accent3">
                <a:lumMod val="40000"/>
                <a:lumOff val="60000"/>
              </a:scheme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tx1"/>
                  </a:solidFill>
                  <a:latin typeface="標楷體" pitchFamily="65" charset="-120"/>
                  <a:ea typeface="標楷體" pitchFamily="65" charset="-120"/>
                </a:rPr>
                <a:t>各局處</a:t>
              </a:r>
            </a:p>
          </p:txBody>
        </p:sp>
        <p:sp>
          <p:nvSpPr>
            <p:cNvPr id="30" name="矩形 29"/>
            <p:cNvSpPr/>
            <p:nvPr/>
          </p:nvSpPr>
          <p:spPr>
            <a:xfrm>
              <a:off x="6516216" y="5661248"/>
              <a:ext cx="2448324" cy="576063"/>
            </a:xfrm>
            <a:prstGeom prst="rect">
              <a:avLst/>
            </a:prstGeom>
            <a:solidFill>
              <a:schemeClr val="accent3">
                <a:lumMod val="40000"/>
                <a:lumOff val="60000"/>
              </a:scheme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tx1"/>
                  </a:solidFill>
                  <a:latin typeface="標楷體" pitchFamily="65" charset="-120"/>
                  <a:ea typeface="標楷體" pitchFamily="65" charset="-120"/>
                </a:rPr>
                <a:t>各地方政府</a:t>
              </a:r>
              <a:endParaRPr lang="en-US" altLang="zh-TW" sz="1600" dirty="0">
                <a:solidFill>
                  <a:schemeClr val="tx1"/>
                </a:solidFill>
                <a:latin typeface="標楷體" pitchFamily="65" charset="-120"/>
                <a:ea typeface="標楷體" pitchFamily="65" charset="-120"/>
              </a:endParaRPr>
            </a:p>
            <a:p>
              <a:pPr algn="ctr"/>
              <a:r>
                <a:rPr lang="zh-TW" altLang="en-US" sz="1600" dirty="0">
                  <a:solidFill>
                    <a:schemeClr val="tx1"/>
                  </a:solidFill>
                  <a:latin typeface="標楷體" pitchFamily="65" charset="-120"/>
                  <a:ea typeface="標楷體" pitchFamily="65" charset="-120"/>
                </a:rPr>
                <a:t>婦權會</a:t>
              </a:r>
              <a:endParaRPr lang="zh-TW" altLang="en-US" sz="1600" dirty="0">
                <a:latin typeface="標楷體" pitchFamily="65" charset="-120"/>
                <a:ea typeface="標楷體" pitchFamily="65" charset="-120"/>
              </a:endParaRPr>
            </a:p>
          </p:txBody>
        </p:sp>
        <p:sp>
          <p:nvSpPr>
            <p:cNvPr id="31" name="矩形 30"/>
            <p:cNvSpPr/>
            <p:nvPr/>
          </p:nvSpPr>
          <p:spPr>
            <a:xfrm>
              <a:off x="971600" y="764704"/>
              <a:ext cx="648072" cy="576064"/>
            </a:xfrm>
            <a:prstGeom prst="rect">
              <a:avLst/>
            </a:prstGeom>
            <a:solidFill>
              <a:srgbClr val="99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tx1"/>
                  </a:solidFill>
                  <a:latin typeface="標楷體" pitchFamily="65" charset="-120"/>
                  <a:ea typeface="標楷體" pitchFamily="65" charset="-120"/>
                </a:rPr>
                <a:t>國際組織</a:t>
              </a:r>
            </a:p>
          </p:txBody>
        </p:sp>
        <p:sp>
          <p:nvSpPr>
            <p:cNvPr id="32" name="矩形 31"/>
            <p:cNvSpPr/>
            <p:nvPr/>
          </p:nvSpPr>
          <p:spPr>
            <a:xfrm>
              <a:off x="725741" y="1570057"/>
              <a:ext cx="864096" cy="576064"/>
            </a:xfrm>
            <a:prstGeom prst="rect">
              <a:avLst/>
            </a:prstGeom>
            <a:solidFill>
              <a:srgbClr val="FF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tx1"/>
                  </a:solidFill>
                  <a:latin typeface="標楷體" pitchFamily="65" charset="-120"/>
                  <a:ea typeface="標楷體" pitchFamily="65" charset="-120"/>
                </a:rPr>
                <a:t>非政府組織</a:t>
              </a:r>
            </a:p>
          </p:txBody>
        </p:sp>
        <p:sp>
          <p:nvSpPr>
            <p:cNvPr id="33" name="矩形 32"/>
            <p:cNvSpPr/>
            <p:nvPr/>
          </p:nvSpPr>
          <p:spPr>
            <a:xfrm>
              <a:off x="1854522" y="1556792"/>
              <a:ext cx="864096" cy="576064"/>
            </a:xfrm>
            <a:prstGeom prst="rect">
              <a:avLst/>
            </a:prstGeom>
            <a:solidFill>
              <a:srgbClr val="FF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tx1"/>
                  </a:solidFill>
                  <a:latin typeface="標楷體" pitchFamily="65" charset="-120"/>
                  <a:ea typeface="標楷體" pitchFamily="65" charset="-120"/>
                </a:rPr>
                <a:t>婦權</a:t>
              </a:r>
              <a:endParaRPr lang="en-US" altLang="zh-TW" sz="1600" dirty="0">
                <a:solidFill>
                  <a:schemeClr val="tx1"/>
                </a:solidFill>
                <a:latin typeface="標楷體" pitchFamily="65" charset="-120"/>
                <a:ea typeface="標楷體" pitchFamily="65" charset="-120"/>
              </a:endParaRPr>
            </a:p>
            <a:p>
              <a:pPr algn="ctr"/>
              <a:r>
                <a:rPr lang="zh-TW" altLang="en-US" sz="1600" dirty="0">
                  <a:solidFill>
                    <a:schemeClr val="tx1"/>
                  </a:solidFill>
                  <a:latin typeface="標楷體" pitchFamily="65" charset="-120"/>
                  <a:ea typeface="標楷體" pitchFamily="65" charset="-120"/>
                </a:rPr>
                <a:t>基金會</a:t>
              </a:r>
            </a:p>
          </p:txBody>
        </p:sp>
        <p:cxnSp>
          <p:nvCxnSpPr>
            <p:cNvPr id="34" name="直線接點 33"/>
            <p:cNvCxnSpPr>
              <a:stCxn id="31" idx="3"/>
              <a:endCxn id="10" idx="1"/>
            </p:cNvCxnSpPr>
            <p:nvPr/>
          </p:nvCxnSpPr>
          <p:spPr>
            <a:xfrm>
              <a:off x="1619672" y="1052736"/>
              <a:ext cx="13681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a:stCxn id="10" idx="2"/>
              <a:endCxn id="11" idx="0"/>
            </p:cNvCxnSpPr>
            <p:nvPr/>
          </p:nvCxnSpPr>
          <p:spPr>
            <a:xfrm>
              <a:off x="4355976" y="1268760"/>
              <a:ext cx="0" cy="3600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接點 36"/>
            <p:cNvCxnSpPr>
              <a:stCxn id="11" idx="2"/>
            </p:cNvCxnSpPr>
            <p:nvPr/>
          </p:nvCxnSpPr>
          <p:spPr>
            <a:xfrm>
              <a:off x="4355976" y="2060848"/>
              <a:ext cx="0" cy="2160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肘形接點 37"/>
            <p:cNvCxnSpPr>
              <a:stCxn id="18" idx="0"/>
              <a:endCxn id="17" idx="0"/>
            </p:cNvCxnSpPr>
            <p:nvPr/>
          </p:nvCxnSpPr>
          <p:spPr>
            <a:xfrm rot="5400000" flipH="1" flipV="1">
              <a:off x="7560257" y="1085975"/>
              <a:ext cx="13536" cy="2887745"/>
            </a:xfrm>
            <a:prstGeom prst="bentConnector3">
              <a:avLst>
                <a:gd name="adj1" fmla="val 180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a:xfrm>
              <a:off x="7092280" y="1700808"/>
              <a:ext cx="0" cy="5760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圖案 39"/>
            <p:cNvCxnSpPr>
              <a:endCxn id="27" idx="3"/>
            </p:cNvCxnSpPr>
            <p:nvPr/>
          </p:nvCxnSpPr>
          <p:spPr>
            <a:xfrm rot="5400000">
              <a:off x="4532078" y="2691212"/>
              <a:ext cx="1592703" cy="349030"/>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a:off x="3922651" y="5522916"/>
              <a:ext cx="0" cy="2160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肘形接點 43"/>
            <p:cNvCxnSpPr>
              <a:endCxn id="30" idx="0"/>
            </p:cNvCxnSpPr>
            <p:nvPr/>
          </p:nvCxnSpPr>
          <p:spPr>
            <a:xfrm rot="16200000" flipH="1">
              <a:off x="4896049" y="2816919"/>
              <a:ext cx="3600401" cy="2088256"/>
            </a:xfrm>
            <a:prstGeom prst="bentConnector3">
              <a:avLst>
                <a:gd name="adj1" fmla="val 78760"/>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5" name="直線接點 44"/>
            <p:cNvCxnSpPr>
              <a:stCxn id="33" idx="3"/>
              <a:endCxn id="11" idx="1"/>
            </p:cNvCxnSpPr>
            <p:nvPr/>
          </p:nvCxnSpPr>
          <p:spPr>
            <a:xfrm>
              <a:off x="2718618" y="1844824"/>
              <a:ext cx="269206"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3019626" y="2299611"/>
              <a:ext cx="2360044" cy="432048"/>
            </a:xfrm>
            <a:prstGeom prst="rect">
              <a:avLst/>
            </a:prstGeom>
            <a:solidFill>
              <a:schemeClr val="accent5">
                <a:lumMod val="20000"/>
                <a:lumOff val="80000"/>
              </a:scheme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tx1"/>
                  </a:solidFill>
                  <a:latin typeface="標楷體" pitchFamily="65" charset="-120"/>
                  <a:ea typeface="標楷體" pitchFamily="65" charset="-120"/>
                </a:rPr>
                <a:t>各部會</a:t>
              </a:r>
            </a:p>
          </p:txBody>
        </p:sp>
        <p:cxnSp>
          <p:nvCxnSpPr>
            <p:cNvPr id="62" name="直線接點 61"/>
            <p:cNvCxnSpPr/>
            <p:nvPr/>
          </p:nvCxnSpPr>
          <p:spPr>
            <a:xfrm>
              <a:off x="4374164" y="2760084"/>
              <a:ext cx="0" cy="6139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a:xfrm>
              <a:off x="1589837" y="1839139"/>
              <a:ext cx="269206"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cxnSp>
        <p:nvCxnSpPr>
          <p:cNvPr id="46" name="圖案 45"/>
          <p:cNvCxnSpPr>
            <a:endCxn id="28" idx="0"/>
          </p:cNvCxnSpPr>
          <p:nvPr/>
        </p:nvCxnSpPr>
        <p:spPr>
          <a:xfrm rot="10800000" flipV="1">
            <a:off x="3578528" y="5229199"/>
            <a:ext cx="1713552" cy="170685"/>
          </a:xfrm>
          <a:prstGeom prst="bentConnector2">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2" name="肘形接點 41"/>
          <p:cNvCxnSpPr>
            <a:stCxn id="10" idx="3"/>
            <a:endCxn id="12" idx="1"/>
          </p:cNvCxnSpPr>
          <p:nvPr/>
        </p:nvCxnSpPr>
        <p:spPr>
          <a:xfrm>
            <a:off x="5391156" y="1611020"/>
            <a:ext cx="292022" cy="348928"/>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標題 1"/>
          <p:cNvSpPr txBox="1">
            <a:spLocks/>
          </p:cNvSpPr>
          <p:nvPr/>
        </p:nvSpPr>
        <p:spPr>
          <a:xfrm>
            <a:off x="179512" y="4221088"/>
            <a:ext cx="1656184"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TW" altLang="en-US" sz="2400" b="0" i="0" u="none" strike="noStrike" kern="1200" cap="none" spc="0" normalizeH="0" baseline="0" noProof="0" dirty="0">
              <a:ln>
                <a:noFill/>
              </a:ln>
              <a:solidFill>
                <a:schemeClr val="accent3">
                  <a:lumMod val="75000"/>
                </a:schemeClr>
              </a:solidFill>
              <a:effectLst/>
              <a:uLnTx/>
              <a:uFillTx/>
              <a:latin typeface="標楷體" pitchFamily="65" charset="-120"/>
              <a:ea typeface="標楷體" pitchFamily="65" charset="-120"/>
              <a:cs typeface="+mj-cs"/>
            </a:endParaRPr>
          </a:p>
        </p:txBody>
      </p:sp>
      <p:sp>
        <p:nvSpPr>
          <p:cNvPr id="43009" name="Rectangle 1"/>
          <p:cNvSpPr>
            <a:spLocks noChangeArrowheads="1"/>
          </p:cNvSpPr>
          <p:nvPr/>
        </p:nvSpPr>
        <p:spPr bwMode="auto">
          <a:xfrm>
            <a:off x="107504" y="3510880"/>
            <a:ext cx="2016224" cy="24622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buFontTx/>
              <a:buChar char="•"/>
            </a:pPr>
            <a:r>
              <a:rPr kumimoji="1" lang="zh-TW" sz="1400" b="0"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自下</a:t>
            </a:r>
            <a:r>
              <a:rPr kumimoji="1" lang="en-US" altLang="zh-TW" sz="1400" b="0"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a:t>
            </a:r>
            <a:r>
              <a:rPr kumimoji="1" lang="zh-TW" altLang="en-US" sz="1400" b="0"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第</a:t>
            </a:r>
            <a:r>
              <a:rPr kumimoji="1" lang="en-US" altLang="zh-TW" sz="1400" b="0"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7)</a:t>
            </a:r>
            <a:r>
              <a:rPr kumimoji="1" lang="zh-TW" altLang="en-US" sz="1400" b="0"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次分工小組會議起，</a:t>
            </a:r>
            <a:endParaRPr kumimoji="1" lang="en-US" altLang="zh-TW" sz="1400" b="0" i="0" u="none" strike="noStrike" cap="none" normalizeH="0" baseline="0" dirty="0">
              <a:ln>
                <a:noFill/>
              </a:ln>
              <a:solidFill>
                <a:schemeClr val="tx1"/>
              </a:solidFill>
              <a:effectLst/>
              <a:latin typeface="標楷體" pitchFamily="65" charset="-120"/>
              <a:ea typeface="標楷體" pitchFamily="65" charset="-120"/>
              <a:cs typeface="新細明體" pitchFamily="18" charset="-120"/>
            </a:endParaRPr>
          </a:p>
          <a:p>
            <a:pPr lvl="0" algn="just"/>
            <a:r>
              <a:rPr lang="en-US" altLang="zh-TW" sz="1400" dirty="0">
                <a:latin typeface="標楷體" pitchFamily="65" charset="-120"/>
                <a:ea typeface="標楷體" pitchFamily="65" charset="-120"/>
                <a:cs typeface="新細明體" pitchFamily="18" charset="-120"/>
              </a:rPr>
              <a:t>1.</a:t>
            </a:r>
            <a:r>
              <a:rPr kumimoji="1" lang="zh-TW" altLang="en-US" sz="1400" b="0"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將原分工小組名稱「就業經濟及福利組」調整為</a:t>
            </a:r>
            <a:r>
              <a:rPr kumimoji="1" lang="zh-TW" altLang="en-US" sz="1400" b="0" i="0" u="none" strike="noStrike" cap="none" normalizeH="0" baseline="0" dirty="0">
                <a:ln>
                  <a:noFill/>
                </a:ln>
                <a:solidFill>
                  <a:srgbClr val="FF0000"/>
                </a:solidFill>
                <a:effectLst/>
                <a:latin typeface="標楷體" pitchFamily="65" charset="-120"/>
                <a:ea typeface="標楷體" pitchFamily="65" charset="-120"/>
                <a:cs typeface="新細明體" pitchFamily="18" charset="-120"/>
              </a:rPr>
              <a:t>「就業及經濟組」</a:t>
            </a:r>
            <a:r>
              <a:rPr kumimoji="1" lang="zh-TW" altLang="en-US" sz="1400" b="0"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，由</a:t>
            </a:r>
            <a:r>
              <a:rPr lang="zh-TW" altLang="en-US" sz="1400" u="sng" dirty="0">
                <a:solidFill>
                  <a:srgbClr val="FF0000"/>
                </a:solidFill>
                <a:latin typeface="標楷體" pitchFamily="65" charset="-120"/>
                <a:ea typeface="標楷體" pitchFamily="65" charset="-120"/>
                <a:cs typeface="新細明體" pitchFamily="18" charset="-120"/>
              </a:rPr>
              <a:t>勞動部</a:t>
            </a:r>
            <a:r>
              <a:rPr kumimoji="1" lang="zh-TW" altLang="en-US" sz="1400" b="0"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擔任幕僚</a:t>
            </a:r>
            <a:r>
              <a:rPr lang="zh-TW" altLang="en-US" sz="1400" dirty="0">
                <a:latin typeface="標楷體" pitchFamily="65" charset="-120"/>
                <a:ea typeface="標楷體" pitchFamily="65" charset="-120"/>
                <a:cs typeface="新細明體" pitchFamily="18" charset="-120"/>
              </a:rPr>
              <a:t>機關。</a:t>
            </a:r>
            <a:endParaRPr lang="en-US" altLang="zh-TW" sz="1400" dirty="0">
              <a:latin typeface="標楷體" pitchFamily="65" charset="-120"/>
              <a:ea typeface="標楷體" pitchFamily="65" charset="-120"/>
              <a:cs typeface="新細明體" pitchFamily="18" charset="-120"/>
            </a:endParaRPr>
          </a:p>
          <a:p>
            <a:pPr lvl="0" algn="just"/>
            <a:r>
              <a:rPr lang="en-US" altLang="zh-TW" sz="1400" dirty="0">
                <a:latin typeface="標楷體" pitchFamily="65" charset="-120"/>
                <a:ea typeface="標楷體" pitchFamily="65" charset="-120"/>
                <a:cs typeface="新細明體" pitchFamily="18" charset="-120"/>
              </a:rPr>
              <a:t>2.</a:t>
            </a:r>
            <a:r>
              <a:rPr lang="zh-TW" altLang="en-US" sz="1400" dirty="0">
                <a:latin typeface="標楷體" pitchFamily="65" charset="-120"/>
                <a:ea typeface="標楷體" pitchFamily="65" charset="-120"/>
                <a:cs typeface="新細明體" pitchFamily="18" charset="-120"/>
              </a:rPr>
              <a:t>「</a:t>
            </a:r>
            <a:r>
              <a:rPr kumimoji="1" lang="zh-TW" altLang="en-US" sz="1400" b="0"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健康及醫療組」調整為</a:t>
            </a:r>
            <a:r>
              <a:rPr kumimoji="1" lang="zh-TW" altLang="en-US" sz="1400" b="0" i="0" u="none" strike="noStrike" cap="none" normalizeH="0" baseline="0" dirty="0">
                <a:ln>
                  <a:noFill/>
                </a:ln>
                <a:solidFill>
                  <a:srgbClr val="FF0000"/>
                </a:solidFill>
                <a:effectLst/>
                <a:latin typeface="標楷體" pitchFamily="65" charset="-120"/>
                <a:ea typeface="標楷體" pitchFamily="65" charset="-120"/>
                <a:cs typeface="新細明體" pitchFamily="18" charset="-120"/>
              </a:rPr>
              <a:t>「健康醫療及福利組」</a:t>
            </a:r>
            <a:r>
              <a:rPr kumimoji="1" lang="zh-TW" altLang="en-US" sz="1400" b="0"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，由</a:t>
            </a:r>
            <a:r>
              <a:rPr kumimoji="1" lang="zh-TW" altLang="en-US" sz="1400" b="0" i="0" u="sng" strike="noStrike" cap="none" normalizeH="0" baseline="0" dirty="0">
                <a:ln>
                  <a:noFill/>
                </a:ln>
                <a:solidFill>
                  <a:srgbClr val="FF0000"/>
                </a:solidFill>
                <a:effectLst/>
                <a:latin typeface="標楷體" pitchFamily="65" charset="-120"/>
                <a:ea typeface="標楷體" pitchFamily="65" charset="-120"/>
                <a:cs typeface="新細明體" pitchFamily="18" charset="-120"/>
              </a:rPr>
              <a:t>衛生福利部</a:t>
            </a:r>
            <a:r>
              <a:rPr kumimoji="1" lang="zh-TW" altLang="en-US" sz="1400" b="0"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擔任幕僚機關。</a:t>
            </a:r>
            <a:endParaRPr kumimoji="1" lang="zh-TW" altLang="en-US" sz="14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4" name="Rectangle 2"/>
          <p:cNvSpPr>
            <a:spLocks noGrp="1" noChangeArrowheads="1"/>
          </p:cNvSpPr>
          <p:nvPr>
            <p:ph type="title"/>
          </p:nvPr>
        </p:nvSpPr>
        <p:spPr>
          <a:xfrm>
            <a:off x="899592" y="116632"/>
            <a:ext cx="8064896" cy="1026368"/>
          </a:xfrm>
        </p:spPr>
        <p:txBody>
          <a:bodyPr>
            <a:noAutofit/>
          </a:bodyPr>
          <a:lstStyle/>
          <a:p>
            <a:r>
              <a:rPr lang="zh-TW" altLang="en-US" sz="3200" dirty="0">
                <a:solidFill>
                  <a:srgbClr val="663300"/>
                </a:solidFill>
                <a:ea typeface="標楷體" pitchFamily="65" charset="-120"/>
              </a:rPr>
              <a:t>性別平等會</a:t>
            </a:r>
            <a:r>
              <a:rPr lang="zh-TW" altLang="en-US" sz="3200" spc="0" dirty="0">
                <a:solidFill>
                  <a:srgbClr val="996600"/>
                </a:solidFill>
                <a:latin typeface="標楷體" pitchFamily="65" charset="-120"/>
                <a:ea typeface="標楷體" pitchFamily="65" charset="-120"/>
              </a:rPr>
              <a:t>委員組成</a:t>
            </a:r>
            <a:r>
              <a:rPr lang="zh-TW" altLang="en-US" sz="1200" spc="0" dirty="0">
                <a:solidFill>
                  <a:srgbClr val="996600"/>
                </a:solidFill>
                <a:latin typeface="標楷體" pitchFamily="65" charset="-120"/>
                <a:ea typeface="標楷體" pitchFamily="65" charset="-120"/>
              </a:rPr>
              <a:t/>
            </a:r>
            <a:br>
              <a:rPr lang="zh-TW" altLang="en-US" sz="1200" spc="0" dirty="0">
                <a:solidFill>
                  <a:srgbClr val="996600"/>
                </a:solidFill>
                <a:latin typeface="標楷體" pitchFamily="65" charset="-120"/>
                <a:ea typeface="標楷體" pitchFamily="65" charset="-120"/>
              </a:rPr>
            </a:br>
            <a:r>
              <a:rPr lang="en-US" altLang="zh-TW" sz="1200" dirty="0">
                <a:solidFill>
                  <a:schemeClr val="accent3">
                    <a:lumMod val="75000"/>
                  </a:schemeClr>
                </a:solidFill>
                <a:latin typeface="標楷體" pitchFamily="65" charset="-120"/>
                <a:ea typeface="標楷體" pitchFamily="65" charset="-120"/>
              </a:rPr>
              <a:t>(</a:t>
            </a:r>
            <a:r>
              <a:rPr lang="zh-TW" altLang="en-US" sz="1200" dirty="0">
                <a:solidFill>
                  <a:schemeClr val="accent3">
                    <a:lumMod val="75000"/>
                  </a:schemeClr>
                </a:solidFill>
                <a:latin typeface="標楷體" pitchFamily="65" charset="-120"/>
                <a:ea typeface="標楷體" pitchFamily="65" charset="-120"/>
              </a:rPr>
              <a:t>性平處</a:t>
            </a:r>
            <a:r>
              <a:rPr lang="en-US" altLang="zh-TW" sz="1200" dirty="0">
                <a:solidFill>
                  <a:schemeClr val="accent3">
                    <a:lumMod val="75000"/>
                  </a:schemeClr>
                </a:solidFill>
                <a:latin typeface="標楷體" pitchFamily="65" charset="-120"/>
                <a:ea typeface="標楷體" pitchFamily="65" charset="-120"/>
              </a:rPr>
              <a:t>2014)</a:t>
            </a:r>
            <a:r>
              <a:rPr lang="en-US" altLang="zh-TW" sz="1200" dirty="0">
                <a:solidFill>
                  <a:srgbClr val="663300"/>
                </a:solidFill>
                <a:ea typeface="標楷體" pitchFamily="65" charset="-120"/>
              </a:rPr>
              <a:t/>
            </a:r>
            <a:br>
              <a:rPr lang="en-US" altLang="zh-TW" sz="1200" dirty="0">
                <a:solidFill>
                  <a:srgbClr val="663300"/>
                </a:solidFill>
                <a:ea typeface="標楷體" pitchFamily="65" charset="-120"/>
              </a:rPr>
            </a:br>
            <a:endParaRPr lang="zh-TW" altLang="en-US" sz="1200" dirty="0">
              <a:solidFill>
                <a:schemeClr val="accent3">
                  <a:lumMod val="75000"/>
                </a:schemeClr>
              </a:solidFill>
            </a:endParaRPr>
          </a:p>
        </p:txBody>
      </p:sp>
      <p:graphicFrame>
        <p:nvGraphicFramePr>
          <p:cNvPr id="9" name="內容版面配置區 5"/>
          <p:cNvGraphicFramePr>
            <a:graphicFrameLocks noGrp="1"/>
          </p:cNvGraphicFramePr>
          <p:nvPr>
            <p:ph sz="half" idx="2"/>
            <p:extLst>
              <p:ext uri="{D42A27DB-BD31-4B8C-83A1-F6EECF244321}">
                <p14:modId xmlns:p14="http://schemas.microsoft.com/office/powerpoint/2010/main" val="3095133516"/>
              </p:ext>
            </p:extLst>
          </p:nvPr>
        </p:nvGraphicFramePr>
        <p:xfrm>
          <a:off x="586383" y="1143000"/>
          <a:ext cx="7818834" cy="52133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5"/>
          <p:cNvSpPr>
            <a:spLocks noGrp="1"/>
          </p:cNvSpPr>
          <p:nvPr>
            <p:ph type="sldNum" sz="quarter" idx="12"/>
          </p:nvPr>
        </p:nvSpPr>
        <p:spPr/>
        <p:txBody>
          <a:bodyPr/>
          <a:lstStyle/>
          <a:p>
            <a:pPr>
              <a:defRPr/>
            </a:pPr>
            <a:fld id="{252A16ED-725A-42C9-B60A-374CEFA65DAA}" type="slidenum">
              <a:rPr lang="en-US" altLang="zh-TW" smtClean="0"/>
              <a:pPr>
                <a:defRPr/>
              </a:pPr>
              <a:t>49</a:t>
            </a:fld>
            <a:endParaRPr lang="en-US" altLang="zh-TW" dirty="0"/>
          </a:p>
        </p:txBody>
      </p:sp>
      <p:sp>
        <p:nvSpPr>
          <p:cNvPr id="5" name="標題 1"/>
          <p:cNvSpPr txBox="1">
            <a:spLocks/>
          </p:cNvSpPr>
          <p:nvPr/>
        </p:nvSpPr>
        <p:spPr>
          <a:xfrm>
            <a:off x="1106368" y="1277888"/>
            <a:ext cx="7498080" cy="854968"/>
          </a:xfrm>
          <a:prstGeom prst="rect">
            <a:avLst/>
          </a:prstGeom>
        </p:spPr>
        <p:txBody>
          <a:bodyPr anchor="ctr">
            <a:normAutofit/>
          </a:bodyPr>
          <a:lstStyle/>
          <a:p>
            <a:pPr lvl="0" fontAlgn="auto">
              <a:spcAft>
                <a:spcPts val="0"/>
              </a:spcAft>
              <a:defRPr/>
            </a:pPr>
            <a:endParaRPr kumimoji="0" lang="zh-TW" altLang="en-US" sz="2800" b="0" i="0" u="none" strike="noStrike" kern="1200" cap="none" spc="0" normalizeH="0" baseline="0" noProof="0" dirty="0">
              <a:ln>
                <a:noFill/>
              </a:ln>
              <a:solidFill>
                <a:srgbClr val="996600"/>
              </a:solidFill>
              <a:effectLst/>
              <a:uLnTx/>
              <a:uFillTx/>
              <a:latin typeface="標楷體" pitchFamily="65" charset="-120"/>
              <a:ea typeface="標楷體" pitchFamily="65" charset="-120"/>
              <a:cs typeface="+mj-cs"/>
            </a:endParaRPr>
          </a:p>
        </p:txBody>
      </p:sp>
      <p:sp>
        <p:nvSpPr>
          <p:cNvPr id="7" name="文字方塊 6"/>
          <p:cNvSpPr txBox="1"/>
          <p:nvPr/>
        </p:nvSpPr>
        <p:spPr>
          <a:xfrm>
            <a:off x="6019800" y="2420888"/>
            <a:ext cx="2362200" cy="1754326"/>
          </a:xfrm>
          <a:prstGeom prst="rect">
            <a:avLst/>
          </a:prstGeom>
          <a:noFill/>
        </p:spPr>
        <p:txBody>
          <a:bodyPr wrap="square" rtlCol="0">
            <a:spAutoFit/>
          </a:bodyPr>
          <a:lstStyle/>
          <a:p>
            <a:r>
              <a:rPr lang="zh-TW" altLang="en-US" dirty="0">
                <a:latin typeface="標楷體" pitchFamily="65" charset="-120"/>
                <a:ea typeface="標楷體" pitchFamily="65" charset="-120"/>
              </a:rPr>
              <a:t>備註：</a:t>
            </a:r>
            <a:endParaRPr lang="en-US" altLang="zh-TW" dirty="0">
              <a:latin typeface="標楷體" pitchFamily="65" charset="-120"/>
              <a:ea typeface="標楷體" pitchFamily="65" charset="-120"/>
            </a:endParaRPr>
          </a:p>
          <a:p>
            <a:pPr marL="342900" indent="-342900">
              <a:buFont typeface="Wingdings" pitchFamily="2" charset="2"/>
              <a:buChar char="l"/>
            </a:pPr>
            <a:r>
              <a:rPr lang="zh-TW" altLang="en-US" dirty="0">
                <a:latin typeface="標楷體" pitchFamily="65" charset="-120"/>
                <a:ea typeface="標楷體" pitchFamily="65" charset="-120"/>
              </a:rPr>
              <a:t>本會委員任期為</a:t>
            </a:r>
            <a:r>
              <a:rPr lang="en-US" altLang="zh-TW" dirty="0">
                <a:latin typeface="標楷體" pitchFamily="65" charset="-120"/>
                <a:ea typeface="標楷體" pitchFamily="65" charset="-120"/>
              </a:rPr>
              <a:t>2</a:t>
            </a:r>
            <a:r>
              <a:rPr lang="zh-TW" altLang="en-US" dirty="0">
                <a:latin typeface="標楷體" pitchFamily="65" charset="-120"/>
                <a:ea typeface="標楷體" pitchFamily="65" charset="-120"/>
              </a:rPr>
              <a:t>年，得連聘之。</a:t>
            </a:r>
            <a:endParaRPr lang="en-US" altLang="zh-TW" dirty="0">
              <a:latin typeface="標楷體" pitchFamily="65" charset="-120"/>
              <a:ea typeface="標楷體" pitchFamily="65" charset="-120"/>
            </a:endParaRPr>
          </a:p>
          <a:p>
            <a:pPr marL="342900" indent="-342900">
              <a:buFont typeface="Wingdings" pitchFamily="2" charset="2"/>
              <a:buChar char="l"/>
            </a:pPr>
            <a:r>
              <a:rPr lang="zh-TW" altLang="en-US" dirty="0">
                <a:latin typeface="標楷體" pitchFamily="65" charset="-120"/>
                <a:ea typeface="標楷體" pitchFamily="65" charset="-120"/>
              </a:rPr>
              <a:t>本會委員任一性別比例不得少於</a:t>
            </a:r>
            <a:r>
              <a:rPr lang="en-US" altLang="zh-TW" dirty="0">
                <a:latin typeface="標楷體" pitchFamily="65" charset="-120"/>
                <a:ea typeface="標楷體" pitchFamily="65" charset="-120"/>
              </a:rPr>
              <a:t>1/3</a:t>
            </a:r>
            <a:r>
              <a:rPr lang="zh-TW" altLang="en-US" dirty="0">
                <a:latin typeface="標楷體" pitchFamily="65" charset="-120"/>
                <a:ea typeface="標楷體" pitchFamily="65" charset="-120"/>
              </a:rPr>
              <a:t>。</a:t>
            </a:r>
            <a:endParaRPr lang="en-US" altLang="zh-TW" dirty="0">
              <a:latin typeface="標楷體" pitchFamily="65" charset="-120"/>
              <a:ea typeface="標楷體" pitchFamily="65" charset="-120"/>
            </a:endParaRPr>
          </a:p>
        </p:txBody>
      </p:sp>
      <p:sp>
        <p:nvSpPr>
          <p:cNvPr id="11" name="文字方塊 10"/>
          <p:cNvSpPr txBox="1"/>
          <p:nvPr/>
        </p:nvSpPr>
        <p:spPr>
          <a:xfrm>
            <a:off x="1259632" y="5805264"/>
            <a:ext cx="6696744" cy="369332"/>
          </a:xfrm>
          <a:prstGeom prst="rect">
            <a:avLst/>
          </a:prstGeom>
          <a:noFill/>
        </p:spPr>
        <p:txBody>
          <a:bodyPr wrap="square" rtlCol="0">
            <a:spAutoFit/>
          </a:bodyPr>
          <a:lstStyle/>
          <a:p>
            <a:r>
              <a:rPr lang="zh-TW" altLang="en-US" dirty="0">
                <a:latin typeface="標楷體" pitchFamily="65" charset="-120"/>
                <a:ea typeface="標楷體" pitchFamily="65" charset="-120"/>
              </a:rPr>
              <a:t>本屆委員</a:t>
            </a:r>
            <a:r>
              <a:rPr lang="en-US" altLang="zh-TW" dirty="0">
                <a:latin typeface="標楷體" pitchFamily="65" charset="-120"/>
                <a:ea typeface="標楷體" pitchFamily="65" charset="-120"/>
              </a:rPr>
              <a:t>35</a:t>
            </a:r>
            <a:r>
              <a:rPr lang="zh-TW" altLang="en-US" dirty="0">
                <a:latin typeface="標楷體" pitchFamily="65" charset="-120"/>
                <a:ea typeface="標楷體" pitchFamily="65" charset="-120"/>
              </a:rPr>
              <a:t>人，其中男性</a:t>
            </a:r>
            <a:r>
              <a:rPr lang="en-US" altLang="zh-TW" dirty="0">
                <a:latin typeface="標楷體" pitchFamily="65" charset="-120"/>
                <a:ea typeface="標楷體" pitchFamily="65" charset="-120"/>
              </a:rPr>
              <a:t>16</a:t>
            </a:r>
            <a:r>
              <a:rPr lang="zh-TW" altLang="en-US" dirty="0">
                <a:latin typeface="標楷體" pitchFamily="65" charset="-120"/>
                <a:ea typeface="標楷體" pitchFamily="65" charset="-120"/>
              </a:rPr>
              <a:t>人</a:t>
            </a:r>
            <a:r>
              <a:rPr lang="en-US" altLang="zh-TW" dirty="0">
                <a:latin typeface="標楷體" pitchFamily="65" charset="-120"/>
                <a:ea typeface="標楷體" pitchFamily="65" charset="-120"/>
              </a:rPr>
              <a:t>(45.7%)</a:t>
            </a:r>
            <a:r>
              <a:rPr lang="zh-TW" altLang="en-US" dirty="0">
                <a:latin typeface="標楷體" pitchFamily="65" charset="-120"/>
                <a:ea typeface="標楷體" pitchFamily="65" charset="-120"/>
              </a:rPr>
              <a:t>，女性</a:t>
            </a:r>
            <a:r>
              <a:rPr lang="en-US" altLang="zh-TW" dirty="0">
                <a:latin typeface="標楷體" pitchFamily="65" charset="-120"/>
                <a:ea typeface="標楷體" pitchFamily="65" charset="-120"/>
              </a:rPr>
              <a:t>19</a:t>
            </a:r>
            <a:r>
              <a:rPr lang="zh-TW" altLang="en-US" dirty="0">
                <a:latin typeface="標楷體" pitchFamily="65" charset="-120"/>
                <a:ea typeface="標楷體" pitchFamily="65" charset="-120"/>
              </a:rPr>
              <a:t>人</a:t>
            </a:r>
            <a:r>
              <a:rPr lang="en-US" altLang="zh-TW" dirty="0">
                <a:latin typeface="標楷體" pitchFamily="65" charset="-120"/>
                <a:ea typeface="標楷體" pitchFamily="65" charset="-120"/>
              </a:rPr>
              <a:t>(54.3%) </a:t>
            </a:r>
            <a:r>
              <a:rPr lang="zh-TW" altLang="en-US" dirty="0">
                <a:latin typeface="標楷體" pitchFamily="65" charset="-120"/>
                <a:ea typeface="標楷體" pitchFamily="65" charset="-120"/>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xmlns="" id="{FBAA7224-C78A-4004-9FEE-A9DB4C2A9B51}"/>
              </a:ext>
            </a:extLst>
          </p:cNvPr>
          <p:cNvSpPr>
            <a:spLocks noGrp="1" noChangeArrowheads="1"/>
          </p:cNvSpPr>
          <p:nvPr>
            <p:ph type="title"/>
          </p:nvPr>
        </p:nvSpPr>
        <p:spPr bwMode="auto">
          <a:xfrm>
            <a:off x="2819400" y="304800"/>
            <a:ext cx="5775325" cy="703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pPr fontAlgn="auto">
              <a:spcAft>
                <a:spcPts val="0"/>
              </a:spcAft>
              <a:defRPr/>
            </a:pPr>
            <a:r>
              <a:rPr lang="zh-TW" altLang="en-US" sz="2800" b="1" dirty="0">
                <a:solidFill>
                  <a:schemeClr val="tx1">
                    <a:lumMod val="75000"/>
                    <a:lumOff val="25000"/>
                  </a:schemeClr>
                </a:solidFill>
              </a:rPr>
              <a:t>十八世紀啟蒙運動</a:t>
            </a:r>
          </a:p>
        </p:txBody>
      </p:sp>
      <p:sp>
        <p:nvSpPr>
          <p:cNvPr id="92163" name="Rectangle 3">
            <a:extLst>
              <a:ext uri="{FF2B5EF4-FFF2-40B4-BE49-F238E27FC236}">
                <a16:creationId xmlns:a16="http://schemas.microsoft.com/office/drawing/2014/main" xmlns="" id="{8B9A13AE-7515-4E79-8C3B-2BE623A1381F}"/>
              </a:ext>
            </a:extLst>
          </p:cNvPr>
          <p:cNvSpPr>
            <a:spLocks noGrp="1"/>
          </p:cNvSpPr>
          <p:nvPr>
            <p:ph idx="1"/>
          </p:nvPr>
        </p:nvSpPr>
        <p:spPr>
          <a:xfrm>
            <a:off x="914400" y="1143000"/>
            <a:ext cx="7543800" cy="5410200"/>
          </a:xfrm>
          <a:ln w="3175">
            <a:solidFill>
              <a:srgbClr val="0070C0"/>
            </a:solidFill>
          </a:ln>
        </p:spPr>
        <p:txBody>
          <a:bodyPr rtlCol="0">
            <a:normAutofit/>
          </a:bodyPr>
          <a:lstStyle/>
          <a:p>
            <a:pPr marL="91440" indent="-91440" fontAlgn="auto">
              <a:lnSpc>
                <a:spcPct val="80000"/>
              </a:lnSpc>
              <a:defRPr/>
            </a:pPr>
            <a:endParaRPr lang="en-US" altLang="zh-TW" sz="2000" b="1" dirty="0">
              <a:solidFill>
                <a:schemeClr val="tx1">
                  <a:lumMod val="75000"/>
                  <a:lumOff val="25000"/>
                </a:schemeClr>
              </a:solidFill>
            </a:endParaRPr>
          </a:p>
          <a:p>
            <a:pPr marL="91440" indent="-91440" fontAlgn="auto">
              <a:lnSpc>
                <a:spcPct val="80000"/>
              </a:lnSpc>
              <a:defRPr/>
            </a:pPr>
            <a:r>
              <a:rPr lang="zh-TW" altLang="en-US" sz="2000" b="1" dirty="0">
                <a:solidFill>
                  <a:schemeClr val="tx1">
                    <a:lumMod val="75000"/>
                    <a:lumOff val="25000"/>
                  </a:schemeClr>
                </a:solidFill>
              </a:rPr>
              <a:t>文藝復興時期對人性的探討與發展</a:t>
            </a:r>
          </a:p>
          <a:p>
            <a:pPr marL="91440" indent="-91440" fontAlgn="auto">
              <a:lnSpc>
                <a:spcPct val="80000"/>
              </a:lnSpc>
              <a:defRPr/>
            </a:pPr>
            <a:r>
              <a:rPr lang="zh-TW" altLang="en-US" sz="2000" b="1" dirty="0">
                <a:solidFill>
                  <a:schemeClr val="tx1">
                    <a:lumMod val="75000"/>
                    <a:lumOff val="25000"/>
                  </a:schemeClr>
                </a:solidFill>
              </a:rPr>
              <a:t>科學革命所建立的對科學的認知與理性的思維方式</a:t>
            </a:r>
          </a:p>
          <a:p>
            <a:pPr marL="91440" indent="-91440" fontAlgn="auto">
              <a:lnSpc>
                <a:spcPct val="80000"/>
              </a:lnSpc>
              <a:defRPr/>
            </a:pPr>
            <a:r>
              <a:rPr lang="zh-TW" altLang="en-US" sz="2000" b="1" dirty="0">
                <a:solidFill>
                  <a:schemeClr val="tx1">
                    <a:lumMod val="75000"/>
                    <a:lumOff val="25000"/>
                  </a:schemeClr>
                </a:solidFill>
              </a:rPr>
              <a:t> </a:t>
            </a:r>
          </a:p>
          <a:p>
            <a:pPr marL="91440" indent="-91440" fontAlgn="auto">
              <a:lnSpc>
                <a:spcPct val="80000"/>
              </a:lnSpc>
              <a:defRPr/>
            </a:pPr>
            <a:r>
              <a:rPr lang="zh-TW" altLang="en-US" sz="2000" b="1" dirty="0">
                <a:solidFill>
                  <a:schemeClr val="tx1">
                    <a:lumMod val="75000"/>
                    <a:lumOff val="25000"/>
                  </a:schemeClr>
                </a:solidFill>
              </a:rPr>
              <a:t>崇拜</a:t>
            </a:r>
            <a:r>
              <a:rPr lang="zh-TW" altLang="en-US" sz="2000" b="1" dirty="0"/>
              <a:t>理性和科學</a:t>
            </a:r>
            <a:r>
              <a:rPr lang="zh-TW" altLang="en-US" sz="2000" b="1" dirty="0">
                <a:solidFill>
                  <a:schemeClr val="tx1">
                    <a:lumMod val="75000"/>
                    <a:lumOff val="25000"/>
                  </a:schemeClr>
                </a:solidFill>
              </a:rPr>
              <a:t>（「理性的時代」）</a:t>
            </a:r>
          </a:p>
          <a:p>
            <a:pPr marL="91440" indent="-91440" fontAlgn="auto">
              <a:lnSpc>
                <a:spcPct val="80000"/>
              </a:lnSpc>
              <a:defRPr/>
            </a:pPr>
            <a:r>
              <a:rPr lang="zh-TW" altLang="en-US" sz="2000" b="1" dirty="0">
                <a:solidFill>
                  <a:schemeClr val="tx1">
                    <a:lumMod val="75000"/>
                    <a:lumOff val="25000"/>
                  </a:schemeClr>
                </a:solidFill>
              </a:rPr>
              <a:t>反對君權和神權  主張</a:t>
            </a:r>
            <a:r>
              <a:rPr lang="zh-TW" altLang="en-US" sz="2000" b="1" dirty="0">
                <a:solidFill>
                  <a:srgbClr val="0070C0"/>
                </a:solidFill>
              </a:rPr>
              <a:t>人權</a:t>
            </a:r>
            <a:endParaRPr lang="en-US" altLang="zh-TW" sz="2000" b="1" dirty="0">
              <a:solidFill>
                <a:srgbClr val="0070C0"/>
              </a:solidFill>
            </a:endParaRPr>
          </a:p>
          <a:p>
            <a:pPr marL="91440" indent="-91440" fontAlgn="auto">
              <a:lnSpc>
                <a:spcPct val="80000"/>
              </a:lnSpc>
              <a:defRPr/>
            </a:pPr>
            <a:endParaRPr lang="en-US" altLang="zh-TW" sz="2000" b="1" dirty="0">
              <a:solidFill>
                <a:schemeClr val="tx1">
                  <a:lumMod val="75000"/>
                  <a:lumOff val="25000"/>
                </a:schemeClr>
              </a:solidFill>
            </a:endParaRPr>
          </a:p>
          <a:p>
            <a:pPr marL="91440" indent="-91440" fontAlgn="auto">
              <a:lnSpc>
                <a:spcPct val="100000"/>
              </a:lnSpc>
              <a:defRPr/>
            </a:pPr>
            <a:r>
              <a:rPr lang="zh-TW" altLang="en-US" sz="2000" b="1" dirty="0">
                <a:solidFill>
                  <a:schemeClr val="tx1">
                    <a:lumMod val="75000"/>
                    <a:lumOff val="25000"/>
                  </a:schemeClr>
                </a:solidFill>
              </a:rPr>
              <a:t>人接受教育後都有同等的理性，人基於</a:t>
            </a:r>
            <a:r>
              <a:rPr lang="zh-TW" altLang="en-US" sz="2000" b="1" dirty="0">
                <a:solidFill>
                  <a:srgbClr val="0070C0"/>
                </a:solidFill>
              </a:rPr>
              <a:t>理性</a:t>
            </a:r>
            <a:r>
              <a:rPr lang="zh-TW" altLang="en-US" sz="2000" b="1" dirty="0">
                <a:solidFill>
                  <a:schemeClr val="tx1">
                    <a:lumMod val="75000"/>
                    <a:lumOff val="25000"/>
                  </a:schemeClr>
                </a:solidFill>
              </a:rPr>
              <a:t>，能為自己做最好決定，追求自我利益，故應</a:t>
            </a:r>
            <a:r>
              <a:rPr lang="zh-TW" altLang="en-US" sz="2000" b="1" dirty="0">
                <a:solidFill>
                  <a:srgbClr val="0070C0"/>
                </a:solidFill>
              </a:rPr>
              <a:t>平等</a:t>
            </a:r>
            <a:r>
              <a:rPr lang="zh-TW" altLang="en-US" sz="2000" b="1" dirty="0">
                <a:solidFill>
                  <a:schemeClr val="tx1">
                    <a:lumMod val="75000"/>
                    <a:lumOff val="25000"/>
                  </a:schemeClr>
                </a:solidFill>
              </a:rPr>
              <a:t>相待。</a:t>
            </a:r>
            <a:endParaRPr lang="en-US" altLang="zh-TW" sz="2000" b="1" dirty="0">
              <a:solidFill>
                <a:schemeClr val="tx1">
                  <a:lumMod val="75000"/>
                  <a:lumOff val="25000"/>
                </a:schemeClr>
              </a:solidFill>
            </a:endParaRPr>
          </a:p>
          <a:p>
            <a:pPr marL="91440" indent="-91440" fontAlgn="auto">
              <a:lnSpc>
                <a:spcPct val="100000"/>
              </a:lnSpc>
              <a:defRPr/>
            </a:pPr>
            <a:endParaRPr lang="en-US" altLang="zh-TW" sz="2000" b="1" dirty="0">
              <a:solidFill>
                <a:schemeClr val="tx1">
                  <a:lumMod val="75000"/>
                  <a:lumOff val="25000"/>
                </a:schemeClr>
              </a:solidFill>
            </a:endParaRPr>
          </a:p>
          <a:p>
            <a:pPr marL="91440" indent="-91440" fontAlgn="auto">
              <a:lnSpc>
                <a:spcPct val="80000"/>
              </a:lnSpc>
              <a:defRPr/>
            </a:pPr>
            <a:r>
              <a:rPr lang="zh-TW" altLang="en-US" sz="2000" b="1" dirty="0">
                <a:solidFill>
                  <a:schemeClr val="tx1">
                    <a:lumMod val="75000"/>
                    <a:lumOff val="25000"/>
                  </a:schemeClr>
                </a:solidFill>
              </a:rPr>
              <a:t>盲點：人權屬於特定種族、階級、性別</a:t>
            </a:r>
            <a:endParaRPr lang="en-US" altLang="zh-TW" sz="2000" b="1" dirty="0">
              <a:solidFill>
                <a:schemeClr val="tx1">
                  <a:lumMod val="75000"/>
                  <a:lumOff val="25000"/>
                </a:schemeClr>
              </a:solidFill>
            </a:endParaRPr>
          </a:p>
          <a:p>
            <a:pPr marL="91440" indent="-91440" fontAlgn="auto">
              <a:lnSpc>
                <a:spcPct val="80000"/>
              </a:lnSpc>
              <a:defRPr/>
            </a:pPr>
            <a:endParaRPr lang="en-US" altLang="zh-TW" sz="2800" b="1" dirty="0">
              <a:solidFill>
                <a:schemeClr val="tx1">
                  <a:lumMod val="75000"/>
                  <a:lumOff val="25000"/>
                </a:schemeClr>
              </a:solidFill>
            </a:endParaRPr>
          </a:p>
          <a:p>
            <a:pPr marL="91440" indent="-91440" fontAlgn="auto">
              <a:lnSpc>
                <a:spcPct val="80000"/>
              </a:lnSpc>
              <a:defRPr/>
            </a:pPr>
            <a:endParaRPr lang="zh-TW" altLang="en-US" sz="2800" b="1" dirty="0">
              <a:solidFill>
                <a:schemeClr val="tx1">
                  <a:lumMod val="75000"/>
                  <a:lumOff val="25000"/>
                </a:schemeClr>
              </a:solidFill>
            </a:endParaRPr>
          </a:p>
        </p:txBody>
      </p:sp>
    </p:spTree>
  </p:cSld>
  <p:clrMapOvr>
    <a:masterClrMapping/>
  </p:clrMapOvr>
  <p:transition spd="slow">
    <p:pull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a:xfrm>
            <a:off x="755576" y="0"/>
            <a:ext cx="8208912" cy="980728"/>
          </a:xfrm>
        </p:spPr>
        <p:txBody>
          <a:bodyPr>
            <a:noAutofit/>
          </a:bodyPr>
          <a:lstStyle/>
          <a:p>
            <a:pPr algn="l"/>
            <a:endParaRPr lang="zh-TW" altLang="en-US" sz="1200" dirty="0">
              <a:solidFill>
                <a:srgbClr val="663300"/>
              </a:solidFill>
              <a:effectLst/>
              <a:ea typeface="標楷體" pitchFamily="65" charset="-120"/>
            </a:endParaRPr>
          </a:p>
        </p:txBody>
      </p:sp>
      <p:sp>
        <p:nvSpPr>
          <p:cNvPr id="7" name="內容版面配置區 2"/>
          <p:cNvSpPr>
            <a:spLocks noGrp="1"/>
          </p:cNvSpPr>
          <p:nvPr>
            <p:ph idx="1"/>
          </p:nvPr>
        </p:nvSpPr>
        <p:spPr>
          <a:xfrm>
            <a:off x="609600" y="1676400"/>
            <a:ext cx="8066856" cy="4876800"/>
          </a:xfrm>
        </p:spPr>
        <p:txBody>
          <a:bodyPr>
            <a:normAutofit fontScale="62500" lnSpcReduction="20000"/>
          </a:bodyPr>
          <a:lstStyle/>
          <a:p>
            <a:pPr lvl="1">
              <a:buClr>
                <a:schemeClr val="accent1">
                  <a:lumMod val="75000"/>
                </a:schemeClr>
              </a:buClr>
              <a:buFont typeface="Arial" pitchFamily="34" charset="0"/>
              <a:buChar char="•"/>
            </a:pPr>
            <a:r>
              <a:rPr lang="zh-TW" altLang="en-US" sz="3800" dirty="0">
                <a:solidFill>
                  <a:schemeClr val="tx1"/>
                </a:solidFill>
                <a:latin typeface="標楷體" pitchFamily="65" charset="-120"/>
                <a:ea typeface="標楷體" pitchFamily="65" charset="-120"/>
              </a:rPr>
              <a:t>三大目標：</a:t>
            </a:r>
            <a:endParaRPr lang="en-US" altLang="zh-TW" sz="3800" dirty="0">
              <a:solidFill>
                <a:schemeClr val="tx1"/>
              </a:solidFill>
              <a:latin typeface="標楷體" pitchFamily="65" charset="-120"/>
              <a:ea typeface="標楷體" pitchFamily="65" charset="-120"/>
            </a:endParaRPr>
          </a:p>
          <a:p>
            <a:pPr marL="971550" lvl="1" indent="-514350">
              <a:buClr>
                <a:srgbClr val="7030A0"/>
              </a:buClr>
              <a:buFont typeface="+mj-lt"/>
              <a:buAutoNum type="arabicPeriod"/>
            </a:pPr>
            <a:r>
              <a:rPr lang="zh-TW" altLang="en-US" sz="3500" dirty="0">
                <a:latin typeface="標楷體" pitchFamily="65" charset="-120"/>
                <a:ea typeface="標楷體" pitchFamily="65" charset="-120"/>
              </a:rPr>
              <a:t>提升婦女權益，消除性別歧視，打造一個性別平等共治、共享、共贏的永續社會。</a:t>
            </a:r>
            <a:endParaRPr lang="en-US" altLang="zh-TW" sz="3500" dirty="0">
              <a:latin typeface="標楷體" pitchFamily="65" charset="-120"/>
              <a:ea typeface="標楷體" pitchFamily="65" charset="-120"/>
            </a:endParaRPr>
          </a:p>
          <a:p>
            <a:pPr marL="971550" lvl="1" indent="-514350">
              <a:buClr>
                <a:srgbClr val="7030A0"/>
              </a:buClr>
              <a:buFont typeface="+mj-lt"/>
              <a:buAutoNum type="arabicPeriod"/>
            </a:pPr>
            <a:r>
              <a:rPr lang="zh-TW" altLang="en-US" sz="3500" dirty="0">
                <a:latin typeface="標楷體" pitchFamily="65" charset="-120"/>
                <a:ea typeface="標楷體" pitchFamily="65" charset="-120"/>
              </a:rPr>
              <a:t>落實性別主流化理念，使政府一切施政皆能符合性別平等原則。</a:t>
            </a:r>
            <a:endParaRPr lang="en-US" altLang="zh-TW" sz="3500" dirty="0">
              <a:latin typeface="標楷體" pitchFamily="65" charset="-120"/>
              <a:ea typeface="標楷體" pitchFamily="65" charset="-120"/>
            </a:endParaRPr>
          </a:p>
          <a:p>
            <a:pPr marL="971550" lvl="1" indent="-514350">
              <a:buClr>
                <a:srgbClr val="7030A0"/>
              </a:buClr>
              <a:buFont typeface="+mj-lt"/>
              <a:buAutoNum type="arabicPeriod"/>
            </a:pPr>
            <a:r>
              <a:rPr lang="zh-TW" altLang="en-US" sz="3500" dirty="0">
                <a:latin typeface="標楷體" pitchFamily="65" charset="-120"/>
                <a:ea typeface="標楷體" pitchFamily="65" charset="-120"/>
              </a:rPr>
              <a:t>確保臺灣在國際性別評比中，居於亞洲各國領先地位。</a:t>
            </a:r>
            <a:endParaRPr lang="en-US" altLang="zh-TW" sz="3500" dirty="0">
              <a:latin typeface="標楷體" pitchFamily="65" charset="-120"/>
              <a:ea typeface="標楷體" pitchFamily="65" charset="-120"/>
            </a:endParaRPr>
          </a:p>
          <a:p>
            <a:pPr marL="457200" lvl="1" indent="0">
              <a:buClr>
                <a:srgbClr val="7030A0"/>
              </a:buClr>
              <a:buNone/>
            </a:pPr>
            <a:endParaRPr lang="en-US" altLang="zh-TW" sz="3500" dirty="0">
              <a:latin typeface="標楷體" pitchFamily="65" charset="-120"/>
              <a:ea typeface="標楷體" pitchFamily="65" charset="-120"/>
            </a:endParaRPr>
          </a:p>
          <a:p>
            <a:pPr lvl="1">
              <a:buClr>
                <a:schemeClr val="accent1">
                  <a:lumMod val="75000"/>
                </a:schemeClr>
              </a:buClr>
              <a:buFont typeface="Arial" pitchFamily="34" charset="0"/>
              <a:buChar char="•"/>
            </a:pPr>
            <a:r>
              <a:rPr lang="zh-TW" altLang="en-US" sz="3800" dirty="0">
                <a:solidFill>
                  <a:schemeClr val="tx1"/>
                </a:solidFill>
                <a:latin typeface="標楷體" pitchFamily="65" charset="-120"/>
                <a:ea typeface="標楷體" pitchFamily="65" charset="-120"/>
              </a:rPr>
              <a:t>七大策略：</a:t>
            </a:r>
            <a:r>
              <a:rPr lang="en-US" altLang="zh-TW" sz="3800" dirty="0">
                <a:solidFill>
                  <a:schemeClr val="tx1"/>
                </a:solidFill>
                <a:latin typeface="標楷體" pitchFamily="65" charset="-120"/>
                <a:ea typeface="標楷體" pitchFamily="65" charset="-120"/>
              </a:rPr>
              <a:t>9</a:t>
            </a:r>
            <a:r>
              <a:rPr lang="zh-TW" altLang="en-US" sz="3500" dirty="0">
                <a:latin typeface="標楷體" pitchFamily="65" charset="-120"/>
                <a:ea typeface="標楷體" pitchFamily="65" charset="-120"/>
              </a:rPr>
              <a:t>成立行政院性別平等處。</a:t>
            </a:r>
            <a:endParaRPr lang="en-US" altLang="zh-TW" sz="3500" dirty="0">
              <a:latin typeface="標楷體" pitchFamily="65" charset="-120"/>
              <a:ea typeface="標楷體" pitchFamily="65" charset="-120"/>
            </a:endParaRPr>
          </a:p>
          <a:p>
            <a:pPr marL="971550" lvl="1" indent="-514350">
              <a:buClr>
                <a:srgbClr val="7030A0"/>
              </a:buClr>
              <a:buFont typeface="+mj-lt"/>
              <a:buAutoNum type="arabicPeriod"/>
            </a:pPr>
            <a:r>
              <a:rPr lang="zh-TW" altLang="en-US" sz="3500" dirty="0">
                <a:latin typeface="標楷體" pitchFamily="65" charset="-120"/>
                <a:ea typeface="標楷體" pitchFamily="65" charset="-120"/>
              </a:rPr>
              <a:t>推動「消除對婦女一切形式歧視公約施行法」。</a:t>
            </a:r>
            <a:endParaRPr lang="en-US" altLang="zh-TW" sz="3500" dirty="0">
              <a:latin typeface="標楷體" pitchFamily="65" charset="-120"/>
              <a:ea typeface="標楷體" pitchFamily="65" charset="-120"/>
            </a:endParaRPr>
          </a:p>
          <a:p>
            <a:pPr marL="971550" lvl="1" indent="-514350">
              <a:buClr>
                <a:srgbClr val="7030A0"/>
              </a:buClr>
              <a:buFont typeface="+mj-lt"/>
              <a:buAutoNum type="arabicPeriod"/>
            </a:pPr>
            <a:r>
              <a:rPr lang="zh-TW" altLang="en-US" sz="3500" dirty="0">
                <a:latin typeface="標楷體" pitchFamily="65" charset="-120"/>
                <a:ea typeface="標楷體" pitchFamily="65" charset="-120"/>
              </a:rPr>
              <a:t>落實「性別平等政策綱領」。</a:t>
            </a:r>
            <a:endParaRPr lang="en-US" altLang="zh-TW" sz="3500" dirty="0">
              <a:latin typeface="標楷體" pitchFamily="65" charset="-120"/>
              <a:ea typeface="標楷體" pitchFamily="65" charset="-120"/>
            </a:endParaRPr>
          </a:p>
          <a:p>
            <a:pPr marL="971550" lvl="1" indent="-514350">
              <a:buClr>
                <a:srgbClr val="7030A0"/>
              </a:buClr>
              <a:buFont typeface="+mj-lt"/>
              <a:buAutoNum type="arabicPeriod"/>
            </a:pPr>
            <a:r>
              <a:rPr lang="zh-TW" altLang="en-US" sz="3500" dirty="0">
                <a:latin typeface="標楷體" pitchFamily="65" charset="-120"/>
                <a:ea typeface="標楷體" pitchFamily="65" charset="-120"/>
              </a:rPr>
              <a:t>營造女性幸福生活學習環境。</a:t>
            </a:r>
            <a:endParaRPr lang="en-US" altLang="zh-TW" sz="3500" dirty="0">
              <a:latin typeface="標楷體" pitchFamily="65" charset="-120"/>
              <a:ea typeface="標楷體" pitchFamily="65" charset="-120"/>
            </a:endParaRPr>
          </a:p>
          <a:p>
            <a:pPr marL="971550" lvl="1" indent="-514350">
              <a:buClr>
                <a:srgbClr val="7030A0"/>
              </a:buClr>
              <a:buFont typeface="+mj-lt"/>
              <a:buAutoNum type="arabicPeriod"/>
            </a:pPr>
            <a:r>
              <a:rPr lang="zh-TW" altLang="en-US" sz="3500" dirty="0">
                <a:latin typeface="標楷體" pitchFamily="65" charset="-120"/>
                <a:ea typeface="標楷體" pitchFamily="65" charset="-120"/>
              </a:rPr>
              <a:t>加速建立整合性女性醫療門診，降低女性延遲就診機率。</a:t>
            </a:r>
            <a:endParaRPr lang="en-US" altLang="zh-TW" sz="3500" dirty="0">
              <a:latin typeface="標楷體" pitchFamily="65" charset="-120"/>
              <a:ea typeface="標楷體" pitchFamily="65" charset="-120"/>
            </a:endParaRPr>
          </a:p>
          <a:p>
            <a:pPr marL="971550" lvl="1" indent="-514350">
              <a:buClr>
                <a:srgbClr val="7030A0"/>
              </a:buClr>
              <a:buFont typeface="+mj-lt"/>
              <a:buAutoNum type="arabicPeriod"/>
            </a:pPr>
            <a:r>
              <a:rPr lang="zh-TW" altLang="en-US" sz="3500" dirty="0">
                <a:latin typeface="標楷體" pitchFamily="65" charset="-120"/>
                <a:ea typeface="標楷體" pitchFamily="65" charset="-120"/>
              </a:rPr>
              <a:t>強化反性別暴力行動，周延對被害人之保護。</a:t>
            </a:r>
            <a:endParaRPr lang="en-US" altLang="zh-TW" sz="3500" dirty="0">
              <a:latin typeface="標楷體" pitchFamily="65" charset="-120"/>
              <a:ea typeface="標楷體" pitchFamily="65" charset="-120"/>
            </a:endParaRPr>
          </a:p>
          <a:p>
            <a:pPr marL="971550" lvl="1" indent="-514350">
              <a:buClr>
                <a:srgbClr val="7030A0"/>
              </a:buClr>
              <a:buFont typeface="+mj-lt"/>
              <a:buAutoNum type="arabicPeriod"/>
            </a:pPr>
            <a:r>
              <a:rPr lang="zh-TW" altLang="en-US" sz="3500" dirty="0">
                <a:latin typeface="標楷體" pitchFamily="65" charset="-120"/>
                <a:ea typeface="標楷體" pitchFamily="65" charset="-120"/>
              </a:rPr>
              <a:t>保障性別人權，尊重多元性傾向。</a:t>
            </a:r>
            <a:endParaRPr lang="en-US" altLang="zh-TW" sz="3500" dirty="0">
              <a:latin typeface="標楷體" pitchFamily="65" charset="-120"/>
              <a:ea typeface="標楷體" pitchFamily="65" charset="-120"/>
            </a:endParaRPr>
          </a:p>
        </p:txBody>
      </p:sp>
      <p:sp>
        <p:nvSpPr>
          <p:cNvPr id="5" name="投影片編號版面配置區 4"/>
          <p:cNvSpPr>
            <a:spLocks noGrp="1"/>
          </p:cNvSpPr>
          <p:nvPr>
            <p:ph type="sldNum" sz="quarter" idx="12"/>
          </p:nvPr>
        </p:nvSpPr>
        <p:spPr/>
        <p:txBody>
          <a:bodyPr/>
          <a:lstStyle/>
          <a:p>
            <a:pPr>
              <a:defRPr/>
            </a:pPr>
            <a:fld id="{6C6B11EA-DB8E-4546-81F4-F7FBA0E1F755}" type="slidenum">
              <a:rPr lang="en-US" altLang="zh-TW" smtClean="0"/>
              <a:pPr>
                <a:defRPr/>
              </a:pPr>
              <a:t>50</a:t>
            </a:fld>
            <a:endParaRPr lang="en-US" altLang="zh-TW" dirty="0"/>
          </a:p>
        </p:txBody>
      </p:sp>
      <p:sp>
        <p:nvSpPr>
          <p:cNvPr id="6" name="文字方塊 5"/>
          <p:cNvSpPr txBox="1"/>
          <p:nvPr/>
        </p:nvSpPr>
        <p:spPr>
          <a:xfrm>
            <a:off x="838200" y="457200"/>
            <a:ext cx="8126288" cy="523220"/>
          </a:xfrm>
          <a:prstGeom prst="rect">
            <a:avLst/>
          </a:prstGeom>
          <a:noFill/>
        </p:spPr>
        <p:txBody>
          <a:bodyPr wrap="square" rtlCol="0">
            <a:spAutoFit/>
          </a:bodyPr>
          <a:lstStyle/>
          <a:p>
            <a:r>
              <a:rPr lang="zh-TW" altLang="en-US" sz="2800" dirty="0">
                <a:latin typeface="標楷體" pitchFamily="65" charset="-120"/>
                <a:ea typeface="標楷體" pitchFamily="65" charset="-120"/>
              </a:rPr>
              <a:t>政策目標及策略 </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性平處</a:t>
            </a:r>
            <a:r>
              <a:rPr lang="en-US" altLang="zh-TW" sz="2800" dirty="0">
                <a:latin typeface="標楷體" pitchFamily="65" charset="-120"/>
                <a:ea typeface="標楷體" pitchFamily="65" charset="-120"/>
              </a:rPr>
              <a:t>2014)</a:t>
            </a:r>
            <a:endParaRPr lang="zh-TW" altLang="en-US" sz="2800" dirty="0">
              <a:latin typeface="標楷體" pitchFamily="65" charset="-120"/>
              <a:ea typeface="標楷體" pitchFamily="65" charset="-120"/>
            </a:endParaRPr>
          </a:p>
        </p:txBody>
      </p:sp>
      <p:cxnSp>
        <p:nvCxnSpPr>
          <p:cNvPr id="3" name="直線接點 2"/>
          <p:cNvCxnSpPr/>
          <p:nvPr/>
        </p:nvCxnSpPr>
        <p:spPr>
          <a:xfrm>
            <a:off x="1828800" y="3352800"/>
            <a:ext cx="60198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755576" y="188640"/>
            <a:ext cx="8388424" cy="922114"/>
          </a:xfrm>
        </p:spPr>
        <p:txBody>
          <a:bodyPr>
            <a:normAutofit/>
          </a:bodyPr>
          <a:lstStyle/>
          <a:p>
            <a:pPr algn="l"/>
            <a:r>
              <a:rPr lang="zh-TW" altLang="en-US" sz="2800" dirty="0">
                <a:solidFill>
                  <a:schemeClr val="tx1"/>
                </a:solidFill>
                <a:latin typeface="標楷體" pitchFamily="65" charset="-120"/>
                <a:ea typeface="標楷體" pitchFamily="65" charset="-120"/>
              </a:rPr>
              <a:t>性別主流化六大工具</a:t>
            </a:r>
            <a:r>
              <a:rPr lang="en-US" altLang="zh-TW" sz="2400" dirty="0">
                <a:solidFill>
                  <a:schemeClr val="tx1"/>
                </a:solidFill>
                <a:latin typeface="標楷體" pitchFamily="65" charset="-120"/>
                <a:ea typeface="標楷體" pitchFamily="65" charset="-120"/>
              </a:rPr>
              <a:t>(</a:t>
            </a:r>
            <a:r>
              <a:rPr lang="zh-TW" altLang="en-US" sz="2400" dirty="0">
                <a:solidFill>
                  <a:schemeClr val="tx1"/>
                </a:solidFill>
                <a:latin typeface="標楷體" pitchFamily="65" charset="-120"/>
                <a:ea typeface="標楷體" pitchFamily="65" charset="-120"/>
              </a:rPr>
              <a:t>性平處</a:t>
            </a:r>
            <a:r>
              <a:rPr lang="en-US" altLang="zh-TW" sz="2400" dirty="0">
                <a:solidFill>
                  <a:schemeClr val="tx1"/>
                </a:solidFill>
                <a:latin typeface="標楷體" pitchFamily="65" charset="-120"/>
                <a:ea typeface="標楷體" pitchFamily="65" charset="-120"/>
              </a:rPr>
              <a:t>2014)</a:t>
            </a:r>
            <a:r>
              <a:rPr lang="zh-TW" altLang="en-US" sz="2400" dirty="0">
                <a:solidFill>
                  <a:schemeClr val="tx1"/>
                </a:solidFill>
                <a:latin typeface="標楷體" pitchFamily="65" charset="-120"/>
                <a:ea typeface="標楷體" pitchFamily="65" charset="-120"/>
              </a:rPr>
              <a:t> </a:t>
            </a:r>
            <a:endParaRPr lang="zh-TW" altLang="en-US" sz="2400" dirty="0">
              <a:solidFill>
                <a:schemeClr val="tx1"/>
              </a:solidFill>
              <a:effectLst/>
              <a:latin typeface="標楷體" pitchFamily="65" charset="-120"/>
              <a:ea typeface="標楷體" pitchFamily="65" charset="-120"/>
            </a:endParaRPr>
          </a:p>
        </p:txBody>
      </p:sp>
      <p:sp>
        <p:nvSpPr>
          <p:cNvPr id="27" name="投影片編號版面配置區 26"/>
          <p:cNvSpPr>
            <a:spLocks noGrp="1"/>
          </p:cNvSpPr>
          <p:nvPr>
            <p:ph type="sldNum" sz="quarter" idx="12"/>
          </p:nvPr>
        </p:nvSpPr>
        <p:spPr>
          <a:xfrm>
            <a:off x="6876256" y="6448251"/>
            <a:ext cx="2133600" cy="365125"/>
          </a:xfrm>
        </p:spPr>
        <p:txBody>
          <a:bodyPr/>
          <a:lstStyle/>
          <a:p>
            <a:pPr>
              <a:defRPr/>
            </a:pPr>
            <a:fld id="{6C6B11EA-DB8E-4546-81F4-F7FBA0E1F755}" type="slidenum">
              <a:rPr lang="en-US" altLang="zh-TW" smtClean="0"/>
              <a:pPr>
                <a:defRPr/>
              </a:pPr>
              <a:t>51</a:t>
            </a:fld>
            <a:endParaRPr lang="en-US" altLang="zh-TW" dirty="0"/>
          </a:p>
        </p:txBody>
      </p:sp>
      <p:grpSp>
        <p:nvGrpSpPr>
          <p:cNvPr id="2" name="群組 34"/>
          <p:cNvGrpSpPr>
            <a:grpSpLocks/>
          </p:cNvGrpSpPr>
          <p:nvPr/>
        </p:nvGrpSpPr>
        <p:grpSpPr bwMode="auto">
          <a:xfrm>
            <a:off x="899592" y="1268760"/>
            <a:ext cx="7488833" cy="4680519"/>
            <a:chOff x="539422" y="1196752"/>
            <a:chExt cx="7849002" cy="5123101"/>
          </a:xfrm>
        </p:grpSpPr>
        <p:grpSp>
          <p:nvGrpSpPr>
            <p:cNvPr id="3" name="群組 10"/>
            <p:cNvGrpSpPr>
              <a:grpSpLocks/>
            </p:cNvGrpSpPr>
            <p:nvPr/>
          </p:nvGrpSpPr>
          <p:grpSpPr bwMode="auto">
            <a:xfrm>
              <a:off x="539552" y="1196752"/>
              <a:ext cx="7848872" cy="792546"/>
              <a:chOff x="611560" y="1412776"/>
              <a:chExt cx="7848872" cy="792546"/>
            </a:xfrm>
          </p:grpSpPr>
          <p:sp>
            <p:nvSpPr>
              <p:cNvPr id="31" name="矩形 6"/>
              <p:cNvSpPr/>
              <p:nvPr/>
            </p:nvSpPr>
            <p:spPr>
              <a:xfrm>
                <a:off x="611560" y="1556875"/>
                <a:ext cx="7848872" cy="648447"/>
              </a:xfrm>
              <a:prstGeom prst="rect">
                <a:avLst/>
              </a:prstGeom>
              <a:solidFill>
                <a:schemeClr val="bg1"/>
              </a:solidFill>
              <a:ln w="952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180975" lvl="1" indent="-180975">
                  <a:buFont typeface="Arial" pitchFamily="34" charset="0"/>
                  <a:buChar char="•"/>
                  <a:defRPr/>
                </a:pPr>
                <a:r>
                  <a:rPr lang="zh-TW" altLang="en-US" sz="1600" dirty="0">
                    <a:solidFill>
                      <a:schemeClr val="tx1"/>
                    </a:solidFill>
                    <a:latin typeface="標楷體" pitchFamily="65" charset="-120"/>
                    <a:ea typeface="標楷體" pitchFamily="65" charset="-120"/>
                  </a:rPr>
                  <a:t>建置各級性別平等推動機關與單位</a:t>
                </a:r>
                <a:r>
                  <a:rPr lang="zh-TW" altLang="en-US" sz="1600" dirty="0">
                    <a:solidFill>
                      <a:schemeClr val="tx1"/>
                    </a:solidFill>
                    <a:latin typeface="+mn-ea"/>
                  </a:rPr>
                  <a:t>。</a:t>
                </a:r>
              </a:p>
            </p:txBody>
          </p:sp>
          <p:sp>
            <p:nvSpPr>
              <p:cNvPr id="32" name="圓角矩形 7"/>
              <p:cNvSpPr/>
              <p:nvPr/>
            </p:nvSpPr>
            <p:spPr>
              <a:xfrm>
                <a:off x="683000" y="1412776"/>
                <a:ext cx="2665504" cy="426277"/>
              </a:xfrm>
              <a:prstGeom prst="roundRect">
                <a:avLst/>
              </a:prstGeom>
              <a:solidFill>
                <a:srgbClr val="DDF0B6"/>
              </a:solidFill>
              <a:ln>
                <a:solidFill>
                  <a:srgbClr val="669900"/>
                </a:solidFill>
              </a:ln>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en-US" b="1" dirty="0">
                    <a:solidFill>
                      <a:schemeClr val="tx1"/>
                    </a:solidFill>
                    <a:latin typeface="+mn-ea"/>
                  </a:rPr>
                  <a:t>性別平等運作機制</a:t>
                </a:r>
              </a:p>
            </p:txBody>
          </p:sp>
        </p:grpSp>
        <p:grpSp>
          <p:nvGrpSpPr>
            <p:cNvPr id="4" name="群組 11"/>
            <p:cNvGrpSpPr>
              <a:grpSpLocks/>
            </p:cNvGrpSpPr>
            <p:nvPr/>
          </p:nvGrpSpPr>
          <p:grpSpPr bwMode="auto">
            <a:xfrm>
              <a:off x="539423" y="2061348"/>
              <a:ext cx="7849000" cy="1421094"/>
              <a:chOff x="611431" y="1413276"/>
              <a:chExt cx="7849000" cy="1421094"/>
            </a:xfrm>
          </p:grpSpPr>
          <p:sp>
            <p:nvSpPr>
              <p:cNvPr id="29" name="矩形 28"/>
              <p:cNvSpPr/>
              <p:nvPr/>
            </p:nvSpPr>
            <p:spPr>
              <a:xfrm>
                <a:off x="611431" y="1543327"/>
                <a:ext cx="7849000" cy="1291043"/>
              </a:xfrm>
              <a:prstGeom prst="rect">
                <a:avLst/>
              </a:prstGeom>
              <a:solidFill>
                <a:schemeClr val="bg1"/>
              </a:solidFill>
              <a:ln w="95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180975" lvl="1" indent="-180975">
                  <a:buFont typeface="Arial" pitchFamily="34" charset="0"/>
                  <a:buChar char="•"/>
                  <a:defRPr/>
                </a:pPr>
                <a:r>
                  <a:rPr lang="zh-TW" altLang="en-US" sz="1400" dirty="0">
                    <a:solidFill>
                      <a:schemeClr val="tx1"/>
                    </a:solidFill>
                    <a:latin typeface="標楷體" pitchFamily="65" charset="-120"/>
                    <a:ea typeface="標楷體" pitchFamily="65" charset="-120"/>
                  </a:rPr>
                  <a:t>在制定方案、計畫、政策、立法時，考量不同性別觀點，針對不同性別者的影響及受益程度進行評估檢討。</a:t>
                </a:r>
                <a:endParaRPr lang="en-US" altLang="zh-TW" sz="1400" dirty="0">
                  <a:solidFill>
                    <a:schemeClr val="tx1"/>
                  </a:solidFill>
                  <a:latin typeface="標楷體" pitchFamily="65" charset="-120"/>
                  <a:ea typeface="標楷體" pitchFamily="65" charset="-120"/>
                </a:endParaRPr>
              </a:p>
              <a:p>
                <a:pPr marL="180975" lvl="1" indent="-180975">
                  <a:buFont typeface="Arial" pitchFamily="34" charset="0"/>
                  <a:buChar char="•"/>
                  <a:defRPr/>
                </a:pPr>
                <a:r>
                  <a:rPr lang="zh-TW" altLang="en-US" sz="1400" dirty="0">
                    <a:solidFill>
                      <a:schemeClr val="tx1"/>
                    </a:solidFill>
                    <a:latin typeface="標楷體" pitchFamily="65" charset="-120"/>
                    <a:ea typeface="標楷體" pitchFamily="65" charset="-120"/>
                  </a:rPr>
                  <a:t>是一種測量工具，也是一種過程，將「性別」當作一個必要元素，考量政策、方案、法案等對女性</a:t>
                </a:r>
                <a:r>
                  <a:rPr lang="en-US" altLang="zh-TW" sz="1400" dirty="0">
                    <a:solidFill>
                      <a:schemeClr val="tx1"/>
                    </a:solidFill>
                    <a:latin typeface="標楷體" pitchFamily="65" charset="-120"/>
                    <a:ea typeface="標楷體" pitchFamily="65" charset="-120"/>
                  </a:rPr>
                  <a:t>/</a:t>
                </a:r>
                <a:r>
                  <a:rPr lang="zh-TW" altLang="en-US" sz="1400" dirty="0">
                    <a:solidFill>
                      <a:schemeClr val="tx1"/>
                    </a:solidFill>
                    <a:latin typeface="標楷體" pitchFamily="65" charset="-120"/>
                    <a:ea typeface="標楷體" pitchFamily="65" charset="-120"/>
                  </a:rPr>
                  <a:t>男性及性別關係發展的影響。</a:t>
                </a:r>
              </a:p>
            </p:txBody>
          </p:sp>
          <p:sp>
            <p:nvSpPr>
              <p:cNvPr id="30" name="圓角矩形 29"/>
              <p:cNvSpPr/>
              <p:nvPr/>
            </p:nvSpPr>
            <p:spPr>
              <a:xfrm>
                <a:off x="683000" y="1413276"/>
                <a:ext cx="2665504" cy="414237"/>
              </a:xfrm>
              <a:prstGeom prst="roundRect">
                <a:avLst/>
              </a:prstGeom>
              <a:solidFill>
                <a:srgbClr val="B9DFA9"/>
              </a:solidFill>
              <a:ln w="9525">
                <a:solidFill>
                  <a:srgbClr val="008000"/>
                </a:solidFill>
              </a:ln>
            </p:spPr>
            <p:style>
              <a:lnRef idx="1">
                <a:schemeClr val="accent1"/>
              </a:lnRef>
              <a:fillRef idx="2">
                <a:schemeClr val="accent1"/>
              </a:fillRef>
              <a:effectRef idx="1">
                <a:schemeClr val="accent1"/>
              </a:effectRef>
              <a:fontRef idx="minor">
                <a:schemeClr val="dk1"/>
              </a:fontRef>
            </p:style>
            <p:txBody>
              <a:bodyPr anchor="ctr"/>
              <a:lstStyle/>
              <a:p>
                <a:pPr>
                  <a:lnSpc>
                    <a:spcPct val="80000"/>
                  </a:lnSpc>
                  <a:defRPr/>
                </a:pPr>
                <a:r>
                  <a:rPr lang="zh-TW" altLang="en-US" b="1" dirty="0">
                    <a:solidFill>
                      <a:schemeClr val="tx1"/>
                    </a:solidFill>
                    <a:latin typeface="+mn-ea"/>
                  </a:rPr>
                  <a:t>性別影響評估</a:t>
                </a:r>
                <a:endParaRPr lang="zh-TW" altLang="en-US" dirty="0">
                  <a:solidFill>
                    <a:schemeClr val="tx1"/>
                  </a:solidFill>
                  <a:latin typeface="+mn-ea"/>
                </a:endParaRPr>
              </a:p>
            </p:txBody>
          </p:sp>
        </p:grpSp>
        <p:grpSp>
          <p:nvGrpSpPr>
            <p:cNvPr id="6" name="群組 17"/>
            <p:cNvGrpSpPr>
              <a:grpSpLocks/>
            </p:cNvGrpSpPr>
            <p:nvPr/>
          </p:nvGrpSpPr>
          <p:grpSpPr bwMode="auto">
            <a:xfrm>
              <a:off x="539552" y="3470232"/>
              <a:ext cx="7848872" cy="788974"/>
              <a:chOff x="611560" y="1309992"/>
              <a:chExt cx="7848872" cy="788974"/>
            </a:xfrm>
          </p:grpSpPr>
          <p:sp>
            <p:nvSpPr>
              <p:cNvPr id="25" name="矩形 24"/>
              <p:cNvSpPr/>
              <p:nvPr/>
            </p:nvSpPr>
            <p:spPr>
              <a:xfrm>
                <a:off x="611560" y="1452085"/>
                <a:ext cx="7848872" cy="646881"/>
              </a:xfrm>
              <a:prstGeom prst="rect">
                <a:avLst/>
              </a:prstGeom>
              <a:solidFill>
                <a:schemeClr val="bg1"/>
              </a:solidFill>
              <a:ln w="9525">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180975" lvl="1" indent="-180975">
                  <a:buFont typeface="Arial" pitchFamily="34" charset="0"/>
                  <a:buChar char="•"/>
                  <a:defRPr/>
                </a:pPr>
                <a:r>
                  <a:rPr lang="zh-TW" altLang="en-US" sz="1400" dirty="0">
                    <a:solidFill>
                      <a:schemeClr val="tx1"/>
                    </a:solidFill>
                    <a:latin typeface="標楷體" pitchFamily="65" charset="-120"/>
                    <a:ea typeface="標楷體" pitchFamily="65" charset="-120"/>
                  </a:rPr>
                  <a:t>透過區分性別的統計資料，瞭解不同性別者的社會處境。</a:t>
                </a:r>
              </a:p>
            </p:txBody>
          </p:sp>
          <p:sp>
            <p:nvSpPr>
              <p:cNvPr id="26" name="圓角矩形 25"/>
              <p:cNvSpPr/>
              <p:nvPr/>
            </p:nvSpPr>
            <p:spPr>
              <a:xfrm>
                <a:off x="683000" y="1309992"/>
                <a:ext cx="2665504" cy="390792"/>
              </a:xfrm>
              <a:prstGeom prst="roundRect">
                <a:avLst/>
              </a:prstGeom>
              <a:solidFill>
                <a:srgbClr val="B6DDDD"/>
              </a:solidFill>
              <a:ln w="9525">
                <a:solidFill>
                  <a:srgbClr val="009999"/>
                </a:solidFill>
              </a:ln>
            </p:spPr>
            <p:style>
              <a:lnRef idx="1">
                <a:schemeClr val="accent1"/>
              </a:lnRef>
              <a:fillRef idx="2">
                <a:schemeClr val="accent1"/>
              </a:fillRef>
              <a:effectRef idx="1">
                <a:schemeClr val="accent1"/>
              </a:effectRef>
              <a:fontRef idx="minor">
                <a:schemeClr val="dk1"/>
              </a:fontRef>
            </p:style>
            <p:txBody>
              <a:bodyPr anchor="ctr"/>
              <a:lstStyle/>
              <a:p>
                <a:pPr>
                  <a:lnSpc>
                    <a:spcPct val="80000"/>
                  </a:lnSpc>
                  <a:defRPr/>
                </a:pPr>
                <a:r>
                  <a:rPr lang="zh-TW" altLang="en-US" b="1" dirty="0">
                    <a:solidFill>
                      <a:schemeClr val="tx1"/>
                    </a:solidFill>
                    <a:latin typeface="+mn-ea"/>
                  </a:rPr>
                  <a:t>性別統計</a:t>
                </a:r>
                <a:endParaRPr lang="zh-TW" altLang="en-US" dirty="0">
                  <a:solidFill>
                    <a:schemeClr val="tx1"/>
                  </a:solidFill>
                  <a:latin typeface="+mn-ea"/>
                </a:endParaRPr>
              </a:p>
            </p:txBody>
          </p:sp>
        </p:grpSp>
        <p:grpSp>
          <p:nvGrpSpPr>
            <p:cNvPr id="7" name="群組 20"/>
            <p:cNvGrpSpPr>
              <a:grpSpLocks/>
            </p:cNvGrpSpPr>
            <p:nvPr/>
          </p:nvGrpSpPr>
          <p:grpSpPr bwMode="auto">
            <a:xfrm>
              <a:off x="539422" y="4322788"/>
              <a:ext cx="7848872" cy="911541"/>
              <a:chOff x="611430" y="1298452"/>
              <a:chExt cx="7848872" cy="911541"/>
            </a:xfrm>
          </p:grpSpPr>
          <p:sp>
            <p:nvSpPr>
              <p:cNvPr id="23" name="矩形 22"/>
              <p:cNvSpPr/>
              <p:nvPr/>
            </p:nvSpPr>
            <p:spPr>
              <a:xfrm>
                <a:off x="611430" y="1561546"/>
                <a:ext cx="7848872" cy="648447"/>
              </a:xfrm>
              <a:prstGeom prst="rect">
                <a:avLst/>
              </a:prstGeom>
              <a:solidFill>
                <a:schemeClr val="bg1"/>
              </a:solidFill>
              <a:ln w="9525">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180975" lvl="1" indent="-180975">
                  <a:buFont typeface="Arial" pitchFamily="34" charset="0"/>
                  <a:buChar char="•"/>
                  <a:defRPr/>
                </a:pPr>
                <a:r>
                  <a:rPr lang="zh-TW" altLang="en-US" sz="1400" dirty="0">
                    <a:solidFill>
                      <a:schemeClr val="tx1"/>
                    </a:solidFill>
                    <a:latin typeface="標楷體" pitchFamily="65" charset="-120"/>
                    <a:ea typeface="標楷體" pitchFamily="65" charset="-120"/>
                  </a:rPr>
                  <a:t>以性別統計資料所呈現的兩性地位、狀態、角色、責任差異，及使用與支配資源的情況做為基礎，進一步運用質化與量化研究方式，從性別的觀點來分析造成性別不平等的背後原因。</a:t>
                </a:r>
              </a:p>
            </p:txBody>
          </p:sp>
          <p:sp>
            <p:nvSpPr>
              <p:cNvPr id="24" name="圓角矩形 23"/>
              <p:cNvSpPr/>
              <p:nvPr/>
            </p:nvSpPr>
            <p:spPr>
              <a:xfrm>
                <a:off x="683000" y="1298452"/>
                <a:ext cx="2665504" cy="402833"/>
              </a:xfrm>
              <a:prstGeom prst="roundRect">
                <a:avLst/>
              </a:prstGeom>
              <a:solidFill>
                <a:srgbClr val="BBD5F0"/>
              </a:solidFill>
              <a:ln w="9525">
                <a:solidFill>
                  <a:srgbClr val="6699FF"/>
                </a:solidFill>
              </a:ln>
            </p:spPr>
            <p:style>
              <a:lnRef idx="1">
                <a:schemeClr val="accent1"/>
              </a:lnRef>
              <a:fillRef idx="2">
                <a:schemeClr val="accent1"/>
              </a:fillRef>
              <a:effectRef idx="1">
                <a:schemeClr val="accent1"/>
              </a:effectRef>
              <a:fontRef idx="minor">
                <a:schemeClr val="dk1"/>
              </a:fontRef>
            </p:style>
            <p:txBody>
              <a:bodyPr anchor="ctr"/>
              <a:lstStyle/>
              <a:p>
                <a:pPr>
                  <a:lnSpc>
                    <a:spcPct val="80000"/>
                  </a:lnSpc>
                  <a:defRPr/>
                </a:pPr>
                <a:r>
                  <a:rPr lang="zh-TW" altLang="en-US" b="1" dirty="0">
                    <a:solidFill>
                      <a:schemeClr val="tx1"/>
                    </a:solidFill>
                    <a:latin typeface="+mn-ea"/>
                  </a:rPr>
                  <a:t>性別分析</a:t>
                </a:r>
              </a:p>
            </p:txBody>
          </p:sp>
        </p:grpSp>
        <p:grpSp>
          <p:nvGrpSpPr>
            <p:cNvPr id="8" name="群組 26"/>
            <p:cNvGrpSpPr>
              <a:grpSpLocks/>
            </p:cNvGrpSpPr>
            <p:nvPr/>
          </p:nvGrpSpPr>
          <p:grpSpPr bwMode="auto">
            <a:xfrm>
              <a:off x="539553" y="5300450"/>
              <a:ext cx="7848871" cy="1019403"/>
              <a:chOff x="611561" y="1412018"/>
              <a:chExt cx="7848871" cy="1019403"/>
            </a:xfrm>
          </p:grpSpPr>
          <p:sp>
            <p:nvSpPr>
              <p:cNvPr id="21" name="矩形 20"/>
              <p:cNvSpPr/>
              <p:nvPr/>
            </p:nvSpPr>
            <p:spPr>
              <a:xfrm>
                <a:off x="611561" y="1556117"/>
                <a:ext cx="7848871" cy="875304"/>
              </a:xfrm>
              <a:prstGeom prst="rect">
                <a:avLst/>
              </a:prstGeom>
              <a:solidFill>
                <a:schemeClr val="bg1"/>
              </a:solidFill>
              <a:ln w="9525">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180975" lvl="1" indent="-180975">
                  <a:buFont typeface="Arial" pitchFamily="34" charset="0"/>
                  <a:buChar char="•"/>
                  <a:defRPr/>
                </a:pPr>
                <a:r>
                  <a:rPr lang="zh-TW" altLang="en-US" sz="1400" dirty="0">
                    <a:solidFill>
                      <a:schemeClr val="tx1"/>
                    </a:solidFill>
                    <a:latin typeface="標楷體" pitchFamily="65" charset="-120"/>
                    <a:ea typeface="標楷體" pitchFamily="65" charset="-120"/>
                  </a:rPr>
                  <a:t>是將性別主流化應用到預算的過程，是以性別評估為基礎的預算，並將性別觀點整合到預算過程的所有層面，進而重構歲入和支出的結構以達成性別平等。</a:t>
                </a:r>
              </a:p>
            </p:txBody>
          </p:sp>
          <p:sp>
            <p:nvSpPr>
              <p:cNvPr id="22" name="圓角矩形 21"/>
              <p:cNvSpPr/>
              <p:nvPr/>
            </p:nvSpPr>
            <p:spPr>
              <a:xfrm>
                <a:off x="683000" y="1412018"/>
                <a:ext cx="2665504" cy="443261"/>
              </a:xfrm>
              <a:prstGeom prst="roundRect">
                <a:avLst/>
              </a:prstGeom>
              <a:solidFill>
                <a:srgbClr val="B7B9E1"/>
              </a:solidFill>
              <a:ln w="9525">
                <a:solidFill>
                  <a:srgbClr val="6666FF"/>
                </a:solidFill>
              </a:ln>
            </p:spPr>
            <p:style>
              <a:lnRef idx="1">
                <a:schemeClr val="accent1"/>
              </a:lnRef>
              <a:fillRef idx="2">
                <a:schemeClr val="accent1"/>
              </a:fillRef>
              <a:effectRef idx="1">
                <a:schemeClr val="accent1"/>
              </a:effectRef>
              <a:fontRef idx="minor">
                <a:schemeClr val="dk1"/>
              </a:fontRef>
            </p:style>
            <p:txBody>
              <a:bodyPr anchor="ctr"/>
              <a:lstStyle/>
              <a:p>
                <a:pPr>
                  <a:lnSpc>
                    <a:spcPct val="80000"/>
                  </a:lnSpc>
                  <a:defRPr/>
                </a:pPr>
                <a:r>
                  <a:rPr lang="zh-TW" altLang="en-US" b="1" dirty="0">
                    <a:solidFill>
                      <a:schemeClr val="tx1"/>
                    </a:solidFill>
                    <a:latin typeface="+mn-ea"/>
                  </a:rPr>
                  <a:t>性別預算</a:t>
                </a:r>
              </a:p>
            </p:txBody>
          </p:sp>
        </p:grpSp>
      </p:grpSp>
      <p:sp>
        <p:nvSpPr>
          <p:cNvPr id="79" name="矩形 78"/>
          <p:cNvSpPr/>
          <p:nvPr/>
        </p:nvSpPr>
        <p:spPr bwMode="auto">
          <a:xfrm>
            <a:off x="899592" y="6093296"/>
            <a:ext cx="7613406" cy="576064"/>
          </a:xfrm>
          <a:prstGeom prst="rect">
            <a:avLst/>
          </a:prstGeom>
          <a:solidFill>
            <a:schemeClr val="bg1"/>
          </a:solidFill>
          <a:ln w="9525">
            <a:solidFill>
              <a:srgbClr val="7D5EAA"/>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180975" lvl="1" indent="-180975">
              <a:buFont typeface="Arial" pitchFamily="34" charset="0"/>
              <a:buChar char="•"/>
              <a:defRPr/>
            </a:pPr>
            <a:r>
              <a:rPr lang="zh-TW" altLang="en-US" sz="1400" dirty="0">
                <a:solidFill>
                  <a:schemeClr val="tx1"/>
                </a:solidFill>
                <a:latin typeface="標楷體" pitchFamily="65" charset="-120"/>
                <a:ea typeface="標楷體" pitchFamily="65" charset="-120"/>
              </a:rPr>
              <a:t>透過性別相關課程的辦理，提昇個人追求並落實性別平等能力。</a:t>
            </a:r>
          </a:p>
        </p:txBody>
      </p:sp>
      <p:sp>
        <p:nvSpPr>
          <p:cNvPr id="80" name="圓角矩形 79"/>
          <p:cNvSpPr/>
          <p:nvPr/>
        </p:nvSpPr>
        <p:spPr bwMode="auto">
          <a:xfrm>
            <a:off x="1043608" y="5949280"/>
            <a:ext cx="2585539" cy="436117"/>
          </a:xfrm>
          <a:prstGeom prst="roundRect">
            <a:avLst/>
          </a:prstGeom>
          <a:solidFill>
            <a:srgbClr val="C8BBDB"/>
          </a:solidFill>
          <a:ln w="9525">
            <a:solidFill>
              <a:srgbClr val="7D5EAA"/>
            </a:solidFill>
          </a:ln>
        </p:spPr>
        <p:style>
          <a:lnRef idx="1">
            <a:schemeClr val="accent1"/>
          </a:lnRef>
          <a:fillRef idx="2">
            <a:schemeClr val="accent1"/>
          </a:fillRef>
          <a:effectRef idx="1">
            <a:schemeClr val="accent1"/>
          </a:effectRef>
          <a:fontRef idx="minor">
            <a:schemeClr val="dk1"/>
          </a:fontRef>
        </p:style>
        <p:txBody>
          <a:bodyPr anchor="ctr"/>
          <a:lstStyle/>
          <a:p>
            <a:pPr>
              <a:lnSpc>
                <a:spcPct val="80000"/>
              </a:lnSpc>
              <a:defRPr/>
            </a:pPr>
            <a:r>
              <a:rPr lang="zh-TW" altLang="en-US" b="1" dirty="0">
                <a:solidFill>
                  <a:schemeClr val="tx1"/>
                </a:solidFill>
                <a:latin typeface="+mn-ea"/>
              </a:rPr>
              <a:t>性別意識培力</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C7EB848-5D59-4513-BF58-1A8411F1F241}"/>
              </a:ext>
            </a:extLst>
          </p:cNvPr>
          <p:cNvSpPr>
            <a:spLocks noGrp="1"/>
          </p:cNvSpPr>
          <p:nvPr>
            <p:ph type="title"/>
          </p:nvPr>
        </p:nvSpPr>
        <p:spPr>
          <a:xfrm>
            <a:off x="990600" y="283029"/>
            <a:ext cx="6985000" cy="631371"/>
          </a:xfrm>
        </p:spPr>
        <p:txBody>
          <a:bodyPr>
            <a:normAutofit/>
          </a:bodyPr>
          <a:lstStyle/>
          <a:p>
            <a:r>
              <a:rPr lang="zh-TW" altLang="en-US" sz="2400" b="1" dirty="0"/>
              <a:t>性別預算舉例</a:t>
            </a:r>
            <a:r>
              <a:rPr lang="en-US" altLang="zh-TW" sz="2000" b="1" dirty="0"/>
              <a:t>2020, 2021</a:t>
            </a:r>
            <a:endParaRPr lang="zh-TW" altLang="en-US" sz="2000" b="1" dirty="0"/>
          </a:p>
        </p:txBody>
      </p:sp>
      <p:pic>
        <p:nvPicPr>
          <p:cNvPr id="4" name="內容版面配置區 3">
            <a:extLst>
              <a:ext uri="{FF2B5EF4-FFF2-40B4-BE49-F238E27FC236}">
                <a16:creationId xmlns:a16="http://schemas.microsoft.com/office/drawing/2014/main" xmlns="" id="{50E2B158-BA0D-4497-B7F9-A3CAECA26665}"/>
              </a:ext>
            </a:extLst>
          </p:cNvPr>
          <p:cNvPicPr>
            <a:picLocks noGrp="1" noChangeAspect="1"/>
          </p:cNvPicPr>
          <p:nvPr>
            <p:ph idx="1"/>
          </p:nvPr>
        </p:nvPicPr>
        <p:blipFill rotWithShape="1">
          <a:blip r:embed="rId3"/>
          <a:srcRect l="8156" t="17659" r="9417" b="9247"/>
          <a:stretch/>
        </p:blipFill>
        <p:spPr>
          <a:xfrm>
            <a:off x="342194" y="1333500"/>
            <a:ext cx="8459611" cy="4533900"/>
          </a:xfrm>
          <a:prstGeom prst="rect">
            <a:avLst/>
          </a:prstGeom>
        </p:spPr>
      </p:pic>
    </p:spTree>
    <p:extLst>
      <p:ext uri="{BB962C8B-B14F-4D97-AF65-F5344CB8AC3E}">
        <p14:creationId xmlns:p14="http://schemas.microsoft.com/office/powerpoint/2010/main" val="21326726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8FDFF07-E59B-4C33-91B2-EF20DB98B82A}"/>
              </a:ext>
            </a:extLst>
          </p:cNvPr>
          <p:cNvSpPr>
            <a:spLocks noGrp="1"/>
          </p:cNvSpPr>
          <p:nvPr>
            <p:ph type="title"/>
          </p:nvPr>
        </p:nvSpPr>
        <p:spPr/>
        <p:txBody>
          <a:bodyPr/>
          <a:lstStyle/>
          <a:p>
            <a:endParaRPr lang="zh-TW" altLang="en-US" dirty="0"/>
          </a:p>
        </p:txBody>
      </p:sp>
      <p:pic>
        <p:nvPicPr>
          <p:cNvPr id="4" name="內容版面配置區 3">
            <a:extLst>
              <a:ext uri="{FF2B5EF4-FFF2-40B4-BE49-F238E27FC236}">
                <a16:creationId xmlns:a16="http://schemas.microsoft.com/office/drawing/2014/main" xmlns="" id="{B851BB89-42F1-440C-9728-2C4C4E526C33}"/>
              </a:ext>
            </a:extLst>
          </p:cNvPr>
          <p:cNvPicPr>
            <a:picLocks noGrp="1" noChangeAspect="1"/>
          </p:cNvPicPr>
          <p:nvPr>
            <p:ph idx="1"/>
          </p:nvPr>
        </p:nvPicPr>
        <p:blipFill rotWithShape="1">
          <a:blip r:embed="rId3"/>
          <a:srcRect l="22504" t="27836" r="8988" b="11716"/>
          <a:stretch/>
        </p:blipFill>
        <p:spPr>
          <a:xfrm>
            <a:off x="152400" y="198120"/>
            <a:ext cx="8458200" cy="5059680"/>
          </a:xfrm>
          <a:prstGeom prst="rect">
            <a:avLst/>
          </a:prstGeom>
        </p:spPr>
      </p:pic>
    </p:spTree>
    <p:extLst>
      <p:ext uri="{BB962C8B-B14F-4D97-AF65-F5344CB8AC3E}">
        <p14:creationId xmlns:p14="http://schemas.microsoft.com/office/powerpoint/2010/main" val="37650020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1D540150-7127-411A-9163-5193230CBC2D}"/>
              </a:ext>
            </a:extLst>
          </p:cNvPr>
          <p:cNvSpPr/>
          <p:nvPr/>
        </p:nvSpPr>
        <p:spPr>
          <a:xfrm>
            <a:off x="2573518" y="1613751"/>
            <a:ext cx="4540847" cy="4016484"/>
          </a:xfrm>
          <a:prstGeom prst="rect">
            <a:avLst/>
          </a:prstGeom>
          <a:ln w="12700">
            <a:solidFill>
              <a:srgbClr val="0070C0"/>
            </a:solidFill>
          </a:ln>
        </p:spPr>
        <p:txBody>
          <a:bodyPr wrap="square">
            <a:spAutoFit/>
          </a:bodyPr>
          <a:lstStyle/>
          <a:p>
            <a:pPr algn="ctr">
              <a:defRPr/>
            </a:pPr>
            <a:r>
              <a:rPr lang="zh-TW" altLang="en-US" sz="2100" b="1" dirty="0">
                <a:solidFill>
                  <a:schemeClr val="accent6">
                    <a:lumMod val="75000"/>
                  </a:schemeClr>
                </a:solidFill>
                <a:latin typeface="標楷體" pitchFamily="65" charset="-120"/>
                <a:ea typeface="標楷體" pitchFamily="65" charset="-120"/>
              </a:rPr>
              <a:t>女性保障名額</a:t>
            </a:r>
            <a:endParaRPr lang="en-US" altLang="zh-TW" sz="2100" b="1" dirty="0">
              <a:solidFill>
                <a:schemeClr val="accent6">
                  <a:lumMod val="75000"/>
                </a:schemeClr>
              </a:solidFill>
              <a:latin typeface="標楷體" pitchFamily="65" charset="-120"/>
              <a:ea typeface="標楷體" pitchFamily="65" charset="-120"/>
            </a:endParaRPr>
          </a:p>
          <a:p>
            <a:pPr algn="ctr">
              <a:defRPr/>
            </a:pPr>
            <a:r>
              <a:rPr lang="en-US" altLang="zh-TW" sz="1500" b="1" dirty="0">
                <a:solidFill>
                  <a:schemeClr val="accent6">
                    <a:lumMod val="75000"/>
                  </a:schemeClr>
                </a:solidFill>
                <a:latin typeface="標楷體" pitchFamily="65" charset="-120"/>
                <a:ea typeface="標楷體" pitchFamily="65" charset="-120"/>
              </a:rPr>
              <a:t>Legislated quotas, voluntary quotas</a:t>
            </a:r>
          </a:p>
          <a:p>
            <a:pPr>
              <a:defRPr/>
            </a:pPr>
            <a:endParaRPr lang="zh-TW" altLang="en-US" sz="2700" dirty="0">
              <a:latin typeface="Arial" charset="0"/>
              <a:ea typeface="新細明體" charset="-120"/>
            </a:endParaRPr>
          </a:p>
          <a:p>
            <a:pPr>
              <a:defRPr/>
            </a:pPr>
            <a:r>
              <a:rPr lang="zh-TW" altLang="en-US" b="1" i="1" dirty="0">
                <a:latin typeface="Arial" charset="0"/>
                <a:ea typeface="新細明體" charset="-120"/>
              </a:rPr>
              <a:t>           政黨                  提名名額</a:t>
            </a:r>
            <a:endParaRPr lang="en-US" altLang="zh-TW" b="1" i="1" dirty="0">
              <a:latin typeface="Arial" charset="0"/>
              <a:ea typeface="新細明體" charset="-120"/>
            </a:endParaRPr>
          </a:p>
          <a:p>
            <a:pPr>
              <a:defRPr/>
            </a:pPr>
            <a:endParaRPr lang="en-US" altLang="zh-TW" b="1" i="1" dirty="0">
              <a:latin typeface="Arial" charset="0"/>
              <a:ea typeface="新細明體" charset="-120"/>
            </a:endParaRPr>
          </a:p>
          <a:p>
            <a:pPr>
              <a:defRPr/>
            </a:pPr>
            <a:r>
              <a:rPr lang="zh-TW" altLang="en-US" b="1" i="1" dirty="0">
                <a:latin typeface="Arial" charset="0"/>
                <a:ea typeface="新細明體" charset="-120"/>
              </a:rPr>
              <a:t>          國家</a:t>
            </a:r>
            <a:endParaRPr lang="en-US" altLang="zh-TW" b="1" i="1" dirty="0">
              <a:latin typeface="Arial" charset="0"/>
              <a:ea typeface="新細明體" charset="-120"/>
            </a:endParaRPr>
          </a:p>
          <a:p>
            <a:pPr>
              <a:defRPr/>
            </a:pPr>
            <a:r>
              <a:rPr lang="zh-TW" altLang="en-US" b="1" i="1" dirty="0">
                <a:latin typeface="Arial" charset="0"/>
                <a:ea typeface="新細明體" charset="-120"/>
              </a:rPr>
              <a:t>                                    當選名額</a:t>
            </a:r>
            <a:endParaRPr lang="en-US" altLang="zh-TW" b="1" i="1" dirty="0">
              <a:latin typeface="Arial" charset="0"/>
              <a:ea typeface="新細明體" charset="-120"/>
            </a:endParaRPr>
          </a:p>
          <a:p>
            <a:pPr>
              <a:defRPr/>
            </a:pPr>
            <a:r>
              <a:rPr lang="zh-TW" altLang="en-US" b="1" i="1" dirty="0">
                <a:latin typeface="Arial" charset="0"/>
                <a:ea typeface="新細明體" charset="-120"/>
              </a:rPr>
              <a:t>          地方</a:t>
            </a:r>
            <a:endParaRPr lang="en-US" altLang="zh-TW" b="1" i="1" dirty="0">
              <a:latin typeface="Arial" charset="0"/>
              <a:ea typeface="新細明體" charset="-120"/>
            </a:endParaRPr>
          </a:p>
          <a:p>
            <a:endParaRPr lang="en-US" altLang="zh-TW" sz="1500" u="sng" dirty="0">
              <a:hlinkClick r:id="rId2"/>
            </a:endParaRPr>
          </a:p>
          <a:p>
            <a:endParaRPr lang="en-US" altLang="zh-TW" sz="1500" u="sng" dirty="0">
              <a:hlinkClick r:id="rId2"/>
            </a:endParaRPr>
          </a:p>
          <a:p>
            <a:r>
              <a:rPr lang="en-US" altLang="zh-TW" sz="1500" u="sng" dirty="0">
                <a:hlinkClick r:id="rId2"/>
              </a:rPr>
              <a:t>Gender Quotas Data Base Stockholm University</a:t>
            </a:r>
          </a:p>
          <a:p>
            <a:r>
              <a:rPr lang="en-US" altLang="zh-TW" sz="1500" dirty="0">
                <a:hlinkClick r:id="rId2"/>
              </a:rPr>
              <a:t>https://www.idea.int/data-tools/data/gender-quotas/country-overview</a:t>
            </a:r>
            <a:endParaRPr lang="en-US" altLang="zh-TW" sz="1500" dirty="0"/>
          </a:p>
          <a:p>
            <a:pPr>
              <a:defRPr/>
            </a:pPr>
            <a:r>
              <a:rPr lang="zh-TW" altLang="en-US" sz="2700" b="1" i="1" dirty="0">
                <a:latin typeface="Arial" charset="0"/>
                <a:ea typeface="新細明體" charset="-120"/>
              </a:rPr>
              <a:t>　　</a:t>
            </a:r>
          </a:p>
        </p:txBody>
      </p:sp>
      <p:cxnSp>
        <p:nvCxnSpPr>
          <p:cNvPr id="14" name="直線接點 13">
            <a:extLst>
              <a:ext uri="{FF2B5EF4-FFF2-40B4-BE49-F238E27FC236}">
                <a16:creationId xmlns:a16="http://schemas.microsoft.com/office/drawing/2014/main" xmlns="" id="{CD7D5B1E-04D9-41BD-A124-1D428DF573D5}"/>
              </a:ext>
            </a:extLst>
          </p:cNvPr>
          <p:cNvCxnSpPr>
            <a:cxnSpLocks/>
          </p:cNvCxnSpPr>
          <p:nvPr/>
        </p:nvCxnSpPr>
        <p:spPr>
          <a:xfrm flipV="1">
            <a:off x="3847057" y="2766179"/>
            <a:ext cx="996884" cy="70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xmlns="" id="{D333092F-EE27-4029-9243-2A3D0A36CA36}"/>
              </a:ext>
            </a:extLst>
          </p:cNvPr>
          <p:cNvCxnSpPr/>
          <p:nvPr/>
        </p:nvCxnSpPr>
        <p:spPr>
          <a:xfrm flipV="1">
            <a:off x="8378073" y="3941307"/>
            <a:ext cx="30344" cy="621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xmlns="" id="{1E1F205A-E241-457F-B944-6D9F9B0019D6}"/>
              </a:ext>
            </a:extLst>
          </p:cNvPr>
          <p:cNvCxnSpPr/>
          <p:nvPr/>
        </p:nvCxnSpPr>
        <p:spPr>
          <a:xfrm flipH="1">
            <a:off x="9346676" y="3394681"/>
            <a:ext cx="21212" cy="55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xmlns="" id="{8199F330-DB32-4E34-9F63-563B99212DB6}"/>
              </a:ext>
            </a:extLst>
          </p:cNvPr>
          <p:cNvCxnSpPr/>
          <p:nvPr/>
        </p:nvCxnSpPr>
        <p:spPr>
          <a:xfrm>
            <a:off x="3735171" y="3314295"/>
            <a:ext cx="1066941" cy="2158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xmlns="" id="{DAA93161-882F-44D7-80CD-1DE78CB05777}"/>
              </a:ext>
            </a:extLst>
          </p:cNvPr>
          <p:cNvCxnSpPr>
            <a:cxnSpLocks/>
          </p:cNvCxnSpPr>
          <p:nvPr/>
        </p:nvCxnSpPr>
        <p:spPr>
          <a:xfrm flipV="1">
            <a:off x="9332536" y="2397632"/>
            <a:ext cx="218399" cy="2715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xmlns="" id="{D67DC896-B721-43B3-A3EF-8635200478FA}"/>
              </a:ext>
            </a:extLst>
          </p:cNvPr>
          <p:cNvCxnSpPr/>
          <p:nvPr/>
        </p:nvCxnSpPr>
        <p:spPr>
          <a:xfrm flipV="1">
            <a:off x="3777000" y="3629224"/>
            <a:ext cx="1066941" cy="2279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237007"/>
      </p:ext>
    </p:extLst>
  </p:cSld>
  <p:clrMapOvr>
    <a:masterClrMapping/>
  </p:clrMapOvr>
  <p:transition spd="slow" advClick="0">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ox(in)">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ox(in)">
                                      <p:cBhvr>
                                        <p:cTn id="17" dur="500"/>
                                        <p:tgtEl>
                                          <p:spTgt spid="2">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ox(in)">
                                      <p:cBhvr>
                                        <p:cTn id="22" dur="500"/>
                                        <p:tgtEl>
                                          <p:spTgt spid="2">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box(in)">
                                      <p:cBhvr>
                                        <p:cTn id="27" dur="500"/>
                                        <p:tgtEl>
                                          <p:spTgt spid="2">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box(in)">
                                      <p:cBhvr>
                                        <p:cTn id="32" dur="500"/>
                                        <p:tgtEl>
                                          <p:spTgt spid="2">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animEffect transition="in" filter="box(in)">
                                      <p:cBhvr>
                                        <p:cTn id="37" dur="500"/>
                                        <p:tgtEl>
                                          <p:spTgt spid="2">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2">
                                            <p:txEl>
                                              <p:pRg st="10" end="10"/>
                                            </p:txEl>
                                          </p:spTgt>
                                        </p:tgtEl>
                                        <p:attrNameLst>
                                          <p:attrName>style.visibility</p:attrName>
                                        </p:attrNameLst>
                                      </p:cBhvr>
                                      <p:to>
                                        <p:strVal val="visible"/>
                                      </p:to>
                                    </p:set>
                                    <p:animEffect transition="in" filter="box(in)">
                                      <p:cBhvr>
                                        <p:cTn id="42" dur="500"/>
                                        <p:tgtEl>
                                          <p:spTgt spid="2">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animEffect transition="in" filter="box(in)">
                                      <p:cBhvr>
                                        <p:cTn id="47" dur="500"/>
                                        <p:tgtEl>
                                          <p:spTgt spid="2">
                                            <p:txEl>
                                              <p:pRg st="11" end="1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nodeType="clickEffect">
                                  <p:stCondLst>
                                    <p:cond delay="0"/>
                                  </p:stCondLst>
                                  <p:childTnLst>
                                    <p:set>
                                      <p:cBhvr>
                                        <p:cTn id="51" dur="1" fill="hold">
                                          <p:stCondLst>
                                            <p:cond delay="0"/>
                                          </p:stCondLst>
                                        </p:cTn>
                                        <p:tgtEl>
                                          <p:spTgt spid="2">
                                            <p:txEl>
                                              <p:pRg st="12" end="12"/>
                                            </p:txEl>
                                          </p:spTgt>
                                        </p:tgtEl>
                                        <p:attrNameLst>
                                          <p:attrName>style.visibility</p:attrName>
                                        </p:attrNameLst>
                                      </p:cBhvr>
                                      <p:to>
                                        <p:strVal val="visible"/>
                                      </p:to>
                                    </p:set>
                                    <p:animEffect transition="in" filter="box(in)">
                                      <p:cBhvr>
                                        <p:cTn id="52" dur="500"/>
                                        <p:tgtEl>
                                          <p:spTgt spid="2">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box(in)">
                                      <p:cBhvr>
                                        <p:cTn id="57" dur="500"/>
                                        <p:tgtEl>
                                          <p:spTgt spid="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Effect transition="in" filter="box(in)">
                                      <p:cBhvr>
                                        <p:cTn id="62"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838200" y="1869769"/>
            <a:ext cx="7677150" cy="4119562"/>
          </a:xfrm>
        </p:spPr>
        <p:txBody>
          <a:bodyPr/>
          <a:lstStyle/>
          <a:p>
            <a:r>
              <a:rPr lang="zh-TW" altLang="en-US" sz="1800" b="1" dirty="0"/>
              <a:t>婦女參政</a:t>
            </a:r>
            <a:endParaRPr lang="en-US" altLang="zh-TW" sz="1800" b="1" dirty="0"/>
          </a:p>
          <a:p>
            <a:pPr lvl="1">
              <a:buNone/>
            </a:pPr>
            <a:r>
              <a:rPr lang="en-US" altLang="zh-TW" b="1" dirty="0"/>
              <a:t>		</a:t>
            </a:r>
            <a:r>
              <a:rPr lang="en-US" altLang="zh-TW" dirty="0" err="1"/>
              <a:t>憲法</a:t>
            </a:r>
            <a:r>
              <a:rPr lang="zh-TW" altLang="en-US" dirty="0"/>
              <a:t>、</a:t>
            </a:r>
            <a:r>
              <a:rPr lang="en-US" altLang="zh-TW" dirty="0" err="1"/>
              <a:t>地方制度法</a:t>
            </a:r>
            <a:endParaRPr lang="en-US" altLang="zh-TW" dirty="0"/>
          </a:p>
          <a:p>
            <a:endParaRPr lang="en-US" altLang="zh-TW" sz="1800" b="1" dirty="0"/>
          </a:p>
          <a:p>
            <a:r>
              <a:rPr lang="zh-TW" altLang="en-US" sz="1800" b="1" dirty="0"/>
              <a:t>委員會治理</a:t>
            </a:r>
            <a:endParaRPr lang="en-US" altLang="zh-TW" sz="1800" b="1" dirty="0"/>
          </a:p>
          <a:p>
            <a:pPr>
              <a:buNone/>
            </a:pPr>
            <a:r>
              <a:rPr lang="en-US" altLang="zh-TW" sz="1800" b="1" dirty="0"/>
              <a:t>		</a:t>
            </a:r>
            <a:r>
              <a:rPr lang="en-US" altLang="zh-TW" sz="1800" dirty="0" err="1"/>
              <a:t>政府各</a:t>
            </a:r>
            <a:r>
              <a:rPr lang="zh-TW" altLang="en-US" sz="1800" dirty="0"/>
              <a:t>種</a:t>
            </a:r>
            <a:r>
              <a:rPr lang="en-US" altLang="zh-TW" sz="1800" dirty="0" err="1"/>
              <a:t>委員會</a:t>
            </a:r>
            <a:endParaRPr lang="en-US" altLang="zh-TW" sz="1800" dirty="0"/>
          </a:p>
          <a:p>
            <a:pPr>
              <a:buNone/>
            </a:pPr>
            <a:r>
              <a:rPr lang="en-US" altLang="zh-TW" sz="1800" b="1" dirty="0"/>
              <a:t>	</a:t>
            </a:r>
          </a:p>
          <a:p>
            <a:pPr>
              <a:buNone/>
            </a:pPr>
            <a:r>
              <a:rPr lang="en-US" altLang="zh-TW" sz="1800" b="1" dirty="0"/>
              <a:t>   </a:t>
            </a:r>
            <a:r>
              <a:rPr lang="en-US" altLang="zh-TW" sz="1800" b="1" dirty="0" err="1"/>
              <a:t>政府</a:t>
            </a:r>
            <a:r>
              <a:rPr lang="zh-TW" altLang="en-US" sz="1800" b="1" dirty="0"/>
              <a:t>捐助之</a:t>
            </a:r>
            <a:r>
              <a:rPr lang="en-US" altLang="zh-TW" sz="1800" b="1" dirty="0" err="1"/>
              <a:t>財團法人</a:t>
            </a:r>
            <a:endParaRPr lang="en-US" altLang="zh-TW" sz="1800" b="1" dirty="0"/>
          </a:p>
          <a:p>
            <a:pPr>
              <a:buNone/>
            </a:pPr>
            <a:r>
              <a:rPr lang="en-US" altLang="zh-TW" sz="1800" b="1" dirty="0"/>
              <a:t>	</a:t>
            </a:r>
          </a:p>
          <a:p>
            <a:pPr>
              <a:buNone/>
            </a:pPr>
            <a:r>
              <a:rPr lang="en-US" altLang="zh-TW" sz="1800" b="1" dirty="0"/>
              <a:t>    </a:t>
            </a:r>
            <a:r>
              <a:rPr lang="en-US" altLang="zh-TW" sz="1800" b="1" dirty="0" err="1"/>
              <a:t>國公營企業</a:t>
            </a:r>
            <a:endParaRPr lang="en-US" altLang="zh-TW" sz="1800" b="1" dirty="0"/>
          </a:p>
          <a:p>
            <a:endParaRPr lang="zh-TW" altLang="en-US" dirty="0"/>
          </a:p>
        </p:txBody>
      </p:sp>
      <p:sp>
        <p:nvSpPr>
          <p:cNvPr id="3" name="標題 2"/>
          <p:cNvSpPr>
            <a:spLocks noGrp="1"/>
          </p:cNvSpPr>
          <p:nvPr>
            <p:ph type="title"/>
          </p:nvPr>
        </p:nvSpPr>
        <p:spPr>
          <a:xfrm>
            <a:off x="869373" y="1143000"/>
            <a:ext cx="7677150" cy="545123"/>
          </a:xfrm>
        </p:spPr>
        <p:txBody>
          <a:bodyPr>
            <a:normAutofit/>
          </a:bodyPr>
          <a:lstStyle/>
          <a:p>
            <a:r>
              <a:rPr lang="zh-TW" altLang="en-US" sz="2000" b="1" dirty="0"/>
              <a:t>台灣的性別比例代表制</a:t>
            </a:r>
          </a:p>
        </p:txBody>
      </p:sp>
      <p:pic>
        <p:nvPicPr>
          <p:cNvPr id="4" name="圖片 3"/>
          <p:cNvPicPr>
            <a:picLocks noChangeAspect="1"/>
          </p:cNvPicPr>
          <p:nvPr/>
        </p:nvPicPr>
        <p:blipFill>
          <a:blip r:embed="rId3"/>
          <a:stretch>
            <a:fillRect/>
          </a:stretch>
        </p:blipFill>
        <p:spPr>
          <a:xfrm>
            <a:off x="4495800" y="2514600"/>
            <a:ext cx="3340318" cy="2215538"/>
          </a:xfrm>
          <a:prstGeom prst="rect">
            <a:avLst/>
          </a:prstGeom>
          <a:ln>
            <a:solidFill>
              <a:srgbClr val="0070C0"/>
            </a:solidFill>
          </a:ln>
        </p:spPr>
      </p:pic>
      <p:cxnSp>
        <p:nvCxnSpPr>
          <p:cNvPr id="6" name="直線接點 5"/>
          <p:cNvCxnSpPr/>
          <p:nvPr/>
        </p:nvCxnSpPr>
        <p:spPr>
          <a:xfrm>
            <a:off x="838200" y="2057400"/>
            <a:ext cx="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838200" y="1869769"/>
            <a:ext cx="0" cy="350520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1030990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4154" y="274638"/>
            <a:ext cx="2922646" cy="706090"/>
          </a:xfrm>
        </p:spPr>
        <p:txBody>
          <a:bodyPr>
            <a:normAutofit fontScale="90000"/>
          </a:bodyPr>
          <a:lstStyle/>
          <a:p>
            <a:r>
              <a:rPr lang="zh-TW" altLang="en-US" sz="2400" b="1" dirty="0"/>
              <a:t>台北市流動公廁</a:t>
            </a:r>
            <a:r>
              <a:rPr lang="en-US" altLang="zh-TW" sz="2400" b="1" dirty="0"/>
              <a:t/>
            </a:r>
            <a:br>
              <a:rPr lang="en-US" altLang="zh-TW" sz="2400" b="1" dirty="0"/>
            </a:br>
            <a:r>
              <a:rPr lang="en-US" altLang="zh-TW" sz="2400" b="1" dirty="0"/>
              <a:t>2022</a:t>
            </a:r>
            <a:endParaRPr lang="zh-TW" altLang="en-US" sz="2400" b="1"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3327794"/>
            <a:ext cx="2601263" cy="3467568"/>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56" y="2924944"/>
            <a:ext cx="2332728" cy="3109603"/>
          </a:xfrm>
          <a:prstGeom prst="rect">
            <a:avLst/>
          </a:prstGeom>
        </p:spPr>
      </p:pic>
      <p:pic>
        <p:nvPicPr>
          <p:cNvPr id="7" name="圖片 6"/>
          <p:cNvPicPr>
            <a:picLocks noChangeAspect="1"/>
          </p:cNvPicPr>
          <p:nvPr/>
        </p:nvPicPr>
        <p:blipFill rotWithShape="1">
          <a:blip r:embed="rId4" cstate="print">
            <a:extLst>
              <a:ext uri="{28A0092B-C50C-407E-A947-70E740481C1C}">
                <a14:useLocalDpi xmlns:a14="http://schemas.microsoft.com/office/drawing/2010/main" val="0"/>
              </a:ext>
            </a:extLst>
          </a:blip>
          <a:srcRect r="1718" b="28557"/>
          <a:stretch/>
        </p:blipFill>
        <p:spPr>
          <a:xfrm>
            <a:off x="27443" y="-1710"/>
            <a:ext cx="5736711" cy="3142678"/>
          </a:xfrm>
          <a:prstGeom prst="rect">
            <a:avLst/>
          </a:prstGeom>
        </p:spPr>
      </p:pic>
      <p:pic>
        <p:nvPicPr>
          <p:cNvPr id="10" name="內容版面配置區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771800" y="4781948"/>
            <a:ext cx="2340082" cy="2076052"/>
          </a:xfrm>
        </p:spPr>
      </p:pic>
      <p:pic>
        <p:nvPicPr>
          <p:cNvPr id="3" name="圖片 2">
            <a:extLst>
              <a:ext uri="{FF2B5EF4-FFF2-40B4-BE49-F238E27FC236}">
                <a16:creationId xmlns:a16="http://schemas.microsoft.com/office/drawing/2014/main" xmlns="" id="{C2C6BA0B-12AF-4154-9E91-A826F8763B67}"/>
              </a:ext>
            </a:extLst>
          </p:cNvPr>
          <p:cNvPicPr>
            <a:picLocks noChangeAspect="1"/>
          </p:cNvPicPr>
          <p:nvPr/>
        </p:nvPicPr>
        <p:blipFill>
          <a:blip r:embed="rId6"/>
          <a:stretch>
            <a:fillRect/>
          </a:stretch>
        </p:blipFill>
        <p:spPr>
          <a:xfrm>
            <a:off x="5906743" y="908720"/>
            <a:ext cx="3237257" cy="6389162"/>
          </a:xfrm>
          <a:prstGeom prst="rect">
            <a:avLst/>
          </a:prstGeom>
        </p:spPr>
      </p:pic>
    </p:spTree>
    <p:extLst>
      <p:ext uri="{BB962C8B-B14F-4D97-AF65-F5344CB8AC3E}">
        <p14:creationId xmlns:p14="http://schemas.microsoft.com/office/powerpoint/2010/main" val="14620593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9" name="Rectangle 3">
            <a:extLst>
              <a:ext uri="{FF2B5EF4-FFF2-40B4-BE49-F238E27FC236}">
                <a16:creationId xmlns:a16="http://schemas.microsoft.com/office/drawing/2014/main" xmlns="" id="{70840837-65A4-4144-BFDC-D681EEF7F751}"/>
              </a:ext>
            </a:extLst>
          </p:cNvPr>
          <p:cNvSpPr>
            <a:spLocks noGrp="1" noChangeArrowheads="1"/>
          </p:cNvSpPr>
          <p:nvPr>
            <p:ph idx="4294967295"/>
          </p:nvPr>
        </p:nvSpPr>
        <p:spPr>
          <a:xfrm>
            <a:off x="0" y="457200"/>
            <a:ext cx="8229600" cy="5668963"/>
          </a:xfrm>
        </p:spPr>
        <p:txBody>
          <a:bodyPr/>
          <a:lstStyle/>
          <a:p>
            <a:pPr>
              <a:buFontTx/>
              <a:buNone/>
            </a:pPr>
            <a:endParaRPr lang="en-US" altLang="zh-TW" sz="6000">
              <a:latin typeface="Goudy Stout" panose="0202090407030B020401" pitchFamily="18" charset="0"/>
            </a:endParaRPr>
          </a:p>
          <a:p>
            <a:pPr>
              <a:buFontTx/>
              <a:buNone/>
            </a:pPr>
            <a:r>
              <a:rPr lang="en-US" altLang="zh-TW" sz="6000">
                <a:latin typeface="Goudy Stout" panose="0202090407030B020401" pitchFamily="18" charset="0"/>
              </a:rPr>
              <a:t>Thank</a:t>
            </a:r>
          </a:p>
          <a:p>
            <a:pPr>
              <a:buFontTx/>
              <a:buNone/>
            </a:pPr>
            <a:endParaRPr lang="en-US" altLang="zh-TW" sz="6000">
              <a:latin typeface="Goudy Stout" panose="0202090407030B020401" pitchFamily="18" charset="0"/>
            </a:endParaRPr>
          </a:p>
          <a:p>
            <a:pPr>
              <a:buFontTx/>
              <a:buNone/>
            </a:pPr>
            <a:r>
              <a:rPr lang="en-US" altLang="zh-TW" sz="6000">
                <a:latin typeface="Goudy Stout" panose="0202090407030B020401" pitchFamily="18" charset="0"/>
              </a:rPr>
              <a:t>      you</a:t>
            </a:r>
          </a:p>
          <a:p>
            <a:pPr>
              <a:buFontTx/>
              <a:buNone/>
            </a:pPr>
            <a:endParaRPr lang="en-US" altLang="zh-TW" sz="6000">
              <a:latin typeface="Goudy Stout" panose="0202090407030B020401" pitchFamily="18" charset="0"/>
            </a:endParaRPr>
          </a:p>
        </p:txBody>
      </p:sp>
      <p:pic>
        <p:nvPicPr>
          <p:cNvPr id="46083" name="Picture 5" descr="Emotion_040221_b2_WWW_CAKE_IDV_TW">
            <a:extLst>
              <a:ext uri="{FF2B5EF4-FFF2-40B4-BE49-F238E27FC236}">
                <a16:creationId xmlns:a16="http://schemas.microsoft.com/office/drawing/2014/main" xmlns="" id="{6E079A0E-C00D-4475-894C-9A9809A3867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4495800"/>
            <a:ext cx="1295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iterate type="lt">
                                    <p:tmPct val="10000"/>
                                  </p:iterate>
                                  <p:childTnLst>
                                    <p:set>
                                      <p:cBhvr>
                                        <p:cTn id="6" dur="1" fill="hold">
                                          <p:stCondLst>
                                            <p:cond delay="0"/>
                                          </p:stCondLst>
                                        </p:cTn>
                                        <p:tgtEl>
                                          <p:spTgt spid="75779">
                                            <p:txEl>
                                              <p:pRg st="1" end="1"/>
                                            </p:txEl>
                                          </p:spTgt>
                                        </p:tgtEl>
                                        <p:attrNameLst>
                                          <p:attrName>style.visibility</p:attrName>
                                        </p:attrNameLst>
                                      </p:cBhvr>
                                      <p:to>
                                        <p:strVal val="visible"/>
                                      </p:to>
                                    </p:set>
                                    <p:anim calcmode="lin" valueType="num">
                                      <p:cBhvr>
                                        <p:cTn id="7" dur="500" fill="hold"/>
                                        <p:tgtEl>
                                          <p:spTgt spid="7577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75779">
                                            <p:txEl>
                                              <p:pRg st="1" end="1"/>
                                            </p:txEl>
                                          </p:spTgt>
                                        </p:tgtEl>
                                        <p:attrNameLst>
                                          <p:attrName>ppt_h</p:attrName>
                                        </p:attrNameLst>
                                      </p:cBhvr>
                                      <p:tavLst>
                                        <p:tav tm="0">
                                          <p:val>
                                            <p:fltVal val="0"/>
                                          </p:val>
                                        </p:tav>
                                        <p:tav tm="100000">
                                          <p:val>
                                            <p:strVal val="#ppt_h"/>
                                          </p:val>
                                        </p:tav>
                                      </p:tavLst>
                                    </p:anim>
                                    <p:anim calcmode="lin" valueType="num">
                                      <p:cBhvr>
                                        <p:cTn id="9" dur="500" fill="hold"/>
                                        <p:tgtEl>
                                          <p:spTgt spid="75779">
                                            <p:txEl>
                                              <p:pRg st="1" end="1"/>
                                            </p:txEl>
                                          </p:spTgt>
                                        </p:tgtEl>
                                        <p:attrNameLst>
                                          <p:attrName>style.rotation</p:attrName>
                                        </p:attrNameLst>
                                      </p:cBhvr>
                                      <p:tavLst>
                                        <p:tav tm="0">
                                          <p:val>
                                            <p:fltVal val="360"/>
                                          </p:val>
                                        </p:tav>
                                        <p:tav tm="100000">
                                          <p:val>
                                            <p:fltVal val="0"/>
                                          </p:val>
                                        </p:tav>
                                      </p:tavLst>
                                    </p:anim>
                                    <p:animEffect transition="in" filter="fade">
                                      <p:cBhvr>
                                        <p:cTn id="10" dur="500"/>
                                        <p:tgtEl>
                                          <p:spTgt spid="75779">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75779">
                                            <p:txEl>
                                              <p:pRg st="3" end="3"/>
                                            </p:txEl>
                                          </p:spTgt>
                                        </p:tgtEl>
                                        <p:attrNameLst>
                                          <p:attrName>style.visibility</p:attrName>
                                        </p:attrNameLst>
                                      </p:cBhvr>
                                      <p:to>
                                        <p:strVal val="visible"/>
                                      </p:to>
                                    </p:set>
                                    <p:anim calcmode="lin" valueType="num">
                                      <p:cBhvr>
                                        <p:cTn id="15" dur="500" fill="hold"/>
                                        <p:tgtEl>
                                          <p:spTgt spid="75779">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75779">
                                            <p:txEl>
                                              <p:pRg st="3" end="3"/>
                                            </p:txEl>
                                          </p:spTgt>
                                        </p:tgtEl>
                                        <p:attrNameLst>
                                          <p:attrName>ppt_h</p:attrName>
                                        </p:attrNameLst>
                                      </p:cBhvr>
                                      <p:tavLst>
                                        <p:tav tm="0">
                                          <p:val>
                                            <p:fltVal val="0"/>
                                          </p:val>
                                        </p:tav>
                                        <p:tav tm="100000">
                                          <p:val>
                                            <p:strVal val="#ppt_h"/>
                                          </p:val>
                                        </p:tav>
                                      </p:tavLst>
                                    </p:anim>
                                    <p:anim calcmode="lin" valueType="num">
                                      <p:cBhvr>
                                        <p:cTn id="17" dur="500" fill="hold"/>
                                        <p:tgtEl>
                                          <p:spTgt spid="75779">
                                            <p:txEl>
                                              <p:pRg st="3" end="3"/>
                                            </p:txEl>
                                          </p:spTgt>
                                        </p:tgtEl>
                                        <p:attrNameLst>
                                          <p:attrName>style.rotation</p:attrName>
                                        </p:attrNameLst>
                                      </p:cBhvr>
                                      <p:tavLst>
                                        <p:tav tm="0">
                                          <p:val>
                                            <p:fltVal val="360"/>
                                          </p:val>
                                        </p:tav>
                                        <p:tav tm="100000">
                                          <p:val>
                                            <p:fltVal val="0"/>
                                          </p:val>
                                        </p:tav>
                                      </p:tavLst>
                                    </p:anim>
                                    <p:animEffect transition="in" filter="fade">
                                      <p:cBhvr>
                                        <p:cTn id="18" dur="500"/>
                                        <p:tgtEl>
                                          <p:spTgt spid="757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0"/>
            <a:ext cx="7918450" cy="45719"/>
          </a:xfrm>
        </p:spPr>
        <p:txBody>
          <a:bodyPr>
            <a:normAutofit fontScale="90000"/>
          </a:bodyPr>
          <a:lstStyle/>
          <a:p>
            <a:pPr eaLnBrk="1" hangingPunct="1"/>
            <a:endParaRPr lang="zh-TW" altLang="en-US" sz="2500" b="1" dirty="0">
              <a:solidFill>
                <a:srgbClr val="57066B"/>
              </a:solidFill>
              <a:effectLst/>
              <a:latin typeface="Times New Roman" panose="02020603050405020304" pitchFamily="18" charset="0"/>
              <a:ea typeface="標楷體" pitchFamily="65" charset="-120"/>
              <a:cs typeface="Times New Roman" panose="02020603050405020304" pitchFamily="18" charset="0"/>
            </a:endParaRPr>
          </a:p>
        </p:txBody>
      </p:sp>
      <p:sp>
        <p:nvSpPr>
          <p:cNvPr id="9219" name="Rectangle 3"/>
          <p:cNvSpPr>
            <a:spLocks noGrp="1" noChangeArrowheads="1"/>
          </p:cNvSpPr>
          <p:nvPr>
            <p:ph idx="1"/>
          </p:nvPr>
        </p:nvSpPr>
        <p:spPr>
          <a:xfrm>
            <a:off x="533400" y="1295400"/>
            <a:ext cx="8280400" cy="6542088"/>
          </a:xfrm>
        </p:spPr>
        <p:txBody>
          <a:bodyPr>
            <a:normAutofit/>
          </a:bodyPr>
          <a:lstStyle/>
          <a:p>
            <a:pPr marL="0" indent="0" algn="ctr" eaLnBrk="1" hangingPunct="1">
              <a:buNone/>
            </a:pPr>
            <a:r>
              <a:rPr lang="en-US" altLang="zh-TW" sz="2000" b="1" dirty="0">
                <a:solidFill>
                  <a:schemeClr val="accent6">
                    <a:lumMod val="50000"/>
                  </a:schemeClr>
                </a:solidFill>
              </a:rPr>
              <a:t>Intersectionality </a:t>
            </a:r>
          </a:p>
          <a:p>
            <a:pPr marL="0" indent="0" algn="ctr" eaLnBrk="1" hangingPunct="1">
              <a:buNone/>
            </a:pPr>
            <a:r>
              <a:rPr lang="zh-TW" altLang="en-US" sz="2000" b="1" dirty="0">
                <a:solidFill>
                  <a:schemeClr val="accent6">
                    <a:lumMod val="50000"/>
                  </a:schemeClr>
                </a:solidFill>
              </a:rPr>
              <a:t>同時或是分別處理多重歧視</a:t>
            </a:r>
            <a:endParaRPr lang="en-US" altLang="zh-TW" sz="2000" b="1" dirty="0">
              <a:solidFill>
                <a:schemeClr val="accent6">
                  <a:lumMod val="50000"/>
                </a:schemeClr>
              </a:solidFill>
            </a:endParaRPr>
          </a:p>
          <a:p>
            <a:pPr marL="0" indent="0">
              <a:buNone/>
            </a:pPr>
            <a:endParaRPr lang="en-US" altLang="zh-TW" b="1" dirty="0">
              <a:solidFill>
                <a:srgbClr val="0070C0"/>
              </a:solidFill>
              <a:latin typeface="KaiTi" panose="02010609060101010101" pitchFamily="49" charset="-122"/>
              <a:ea typeface="KaiTi" panose="02010609060101010101" pitchFamily="49" charset="-122"/>
            </a:endParaRPr>
          </a:p>
          <a:p>
            <a:pPr marL="0" indent="0">
              <a:buNone/>
            </a:pPr>
            <a:r>
              <a:rPr lang="zh-TW" altLang="en-US" sz="2000" b="1" dirty="0">
                <a:solidFill>
                  <a:srgbClr val="0070C0"/>
                </a:solidFill>
                <a:latin typeface="KaiTi" panose="02010609060101010101" pitchFamily="49" charset="-122"/>
                <a:ea typeface="KaiTi" panose="02010609060101010101" pitchFamily="49" charset="-122"/>
              </a:rPr>
              <a:t>多元主流化  </a:t>
            </a:r>
            <a:r>
              <a:rPr lang="en-US" altLang="zh-TW" sz="2000" b="1" dirty="0"/>
              <a:t>diversity </a:t>
            </a:r>
            <a:r>
              <a:rPr lang="en-US" altLang="zh-TW" sz="2000" b="1" dirty="0" err="1"/>
              <a:t>meanstreaming</a:t>
            </a:r>
            <a:endParaRPr lang="en-US" altLang="zh-TW" sz="2000" b="1" dirty="0"/>
          </a:p>
          <a:p>
            <a:pPr marL="0" indent="0">
              <a:buNone/>
            </a:pPr>
            <a:r>
              <a:rPr lang="zh-TW" altLang="en-US" sz="2000" b="1" dirty="0">
                <a:solidFill>
                  <a:srgbClr val="0070C0"/>
                </a:solidFill>
                <a:latin typeface="KaiTi" panose="02010609060101010101" pitchFamily="49" charset="-122"/>
                <a:ea typeface="KaiTi" panose="02010609060101010101" pitchFamily="49" charset="-122"/>
              </a:rPr>
              <a:t>平等主流化  </a:t>
            </a:r>
            <a:r>
              <a:rPr lang="en-US" altLang="zh-TW" sz="2000" b="1" dirty="0"/>
              <a:t>equality </a:t>
            </a:r>
            <a:r>
              <a:rPr lang="en-US" altLang="zh-TW" sz="2000" b="1" dirty="0" err="1"/>
              <a:t>meanstreaming</a:t>
            </a:r>
            <a:endParaRPr lang="en-US" altLang="zh-TW" sz="2000" b="1" dirty="0"/>
          </a:p>
          <a:p>
            <a:pPr marL="0" indent="0" eaLnBrk="1" hangingPunct="1">
              <a:buNone/>
            </a:pPr>
            <a:endParaRPr lang="en-US" altLang="zh-TW" b="1" dirty="0">
              <a:solidFill>
                <a:schemeClr val="accent6">
                  <a:lumMod val="50000"/>
                </a:schemeClr>
              </a:solidFill>
            </a:endParaRPr>
          </a:p>
          <a:p>
            <a:pPr eaLnBrk="1" hangingPunct="1"/>
            <a:endParaRPr lang="en-US" altLang="zh-TW" dirty="0"/>
          </a:p>
        </p:txBody>
      </p:sp>
    </p:spTree>
    <p:extLst>
      <p:ext uri="{BB962C8B-B14F-4D97-AF65-F5344CB8AC3E}">
        <p14:creationId xmlns:p14="http://schemas.microsoft.com/office/powerpoint/2010/main" val="3036214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fade">
                                      <p:cBhvr>
                                        <p:cTn id="7" dur="500"/>
                                        <p:tgtEl>
                                          <p:spTgt spid="9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fade">
                                      <p:cBhvr>
                                        <p:cTn id="12" dur="500"/>
                                        <p:tgtEl>
                                          <p:spTgt spid="9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9">
                                            <p:txEl>
                                              <p:pRg st="3" end="3"/>
                                            </p:txEl>
                                          </p:spTgt>
                                        </p:tgtEl>
                                        <p:attrNameLst>
                                          <p:attrName>style.visibility</p:attrName>
                                        </p:attrNameLst>
                                      </p:cBhvr>
                                      <p:to>
                                        <p:strVal val="visible"/>
                                      </p:to>
                                    </p:set>
                                    <p:animEffect transition="in" filter="fade">
                                      <p:cBhvr>
                                        <p:cTn id="17" dur="500"/>
                                        <p:tgtEl>
                                          <p:spTgt spid="92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19">
                                            <p:txEl>
                                              <p:pRg st="4" end="4"/>
                                            </p:txEl>
                                          </p:spTgt>
                                        </p:tgtEl>
                                        <p:attrNameLst>
                                          <p:attrName>style.visibility</p:attrName>
                                        </p:attrNameLst>
                                      </p:cBhvr>
                                      <p:to>
                                        <p:strVal val="visible"/>
                                      </p:to>
                                    </p:set>
                                    <p:animEffect transition="in" filter="fade">
                                      <p:cBhvr>
                                        <p:cTn id="22" dur="5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矩形 1">
            <a:extLst>
              <a:ext uri="{FF2B5EF4-FFF2-40B4-BE49-F238E27FC236}">
                <a16:creationId xmlns:a16="http://schemas.microsoft.com/office/drawing/2014/main" xmlns="" id="{73C65013-D3AB-4695-96A2-6E4AC606F814}"/>
              </a:ext>
            </a:extLst>
          </p:cNvPr>
          <p:cNvSpPr>
            <a:spLocks noChangeArrowheads="1"/>
          </p:cNvSpPr>
          <p:nvPr/>
        </p:nvSpPr>
        <p:spPr bwMode="auto">
          <a:xfrm>
            <a:off x="304800" y="228600"/>
            <a:ext cx="8458200" cy="5139869"/>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kumimoji="1" lang="en-US" altLang="zh-TW" sz="2000" b="1" dirty="0">
              <a:latin typeface="Times New Roman" panose="02020603050405020304" pitchFamily="18" charset="0"/>
              <a:cs typeface="Times New Roman" panose="02020603050405020304" pitchFamily="18" charset="0"/>
            </a:endParaRPr>
          </a:p>
          <a:p>
            <a:pPr eaLnBrk="1" hangingPunct="1"/>
            <a:r>
              <a:rPr kumimoji="1" lang="zh-TW" altLang="en-US" sz="2000" b="1" dirty="0">
                <a:latin typeface="Times New Roman" panose="02020603050405020304" pitchFamily="18" charset="0"/>
                <a:cs typeface="Times New Roman" panose="02020603050405020304" pitchFamily="18" charset="0"/>
              </a:rPr>
              <a:t>就服法  </a:t>
            </a:r>
            <a:r>
              <a:rPr kumimoji="1" lang="en-US" altLang="zh-TW" sz="2000" b="1" dirty="0">
                <a:latin typeface="Times New Roman" panose="02020603050405020304" pitchFamily="18" charset="0"/>
                <a:cs typeface="Times New Roman" panose="02020603050405020304" pitchFamily="18" charset="0"/>
              </a:rPr>
              <a:t>2009</a:t>
            </a:r>
          </a:p>
          <a:p>
            <a:pPr eaLnBrk="1" hangingPunct="1"/>
            <a:r>
              <a:rPr kumimoji="1" lang="zh-TW" altLang="zh-TW" sz="2000" b="1" dirty="0">
                <a:latin typeface="Times New Roman" panose="02020603050405020304" pitchFamily="18" charset="0"/>
                <a:cs typeface="Times New Roman" panose="02020603050405020304" pitchFamily="18" charset="0"/>
              </a:rPr>
              <a:t>種族、階級、語言、思想、宗教、黨派、籍貫、出生地、性別、性傾向、年齡、婚姻、容貌、五官、身心障礙或以往工會之會員</a:t>
            </a:r>
            <a:endParaRPr kumimoji="1" lang="en-US" altLang="zh-TW" sz="2000" b="1" dirty="0">
              <a:solidFill>
                <a:srgbClr val="92D050"/>
              </a:solidFill>
              <a:latin typeface="Times New Roman" panose="02020603050405020304" pitchFamily="18" charset="0"/>
              <a:cs typeface="Times New Roman" panose="02020603050405020304" pitchFamily="18" charset="0"/>
            </a:endParaRPr>
          </a:p>
          <a:p>
            <a:pPr eaLnBrk="1" hangingPunct="1"/>
            <a:endParaRPr kumimoji="1" lang="en-US" altLang="zh-TW" sz="2800" b="1" dirty="0">
              <a:latin typeface="Times New Roman" panose="02020603050405020304" pitchFamily="18" charset="0"/>
              <a:cs typeface="Times New Roman" panose="02020603050405020304" pitchFamily="18" charset="0"/>
            </a:endParaRPr>
          </a:p>
          <a:p>
            <a:pPr eaLnBrk="1" hangingPunct="1"/>
            <a:r>
              <a:rPr kumimoji="1" lang="zh-TW" altLang="zh-TW" sz="2000" b="1" dirty="0">
                <a:latin typeface="Times New Roman" panose="02020603050405020304" pitchFamily="18" charset="0"/>
                <a:cs typeface="Times New Roman" panose="02020603050405020304" pitchFamily="18" charset="0"/>
              </a:rPr>
              <a:t>瑞典</a:t>
            </a:r>
            <a:r>
              <a:rPr kumimoji="1" lang="zh-TW" altLang="en-US" sz="2000" b="1" dirty="0">
                <a:latin typeface="Times New Roman" panose="02020603050405020304" pitchFamily="18" charset="0"/>
                <a:cs typeface="Times New Roman" panose="02020603050405020304" pitchFamily="18" charset="0"/>
              </a:rPr>
              <a:t>歧視法 </a:t>
            </a:r>
            <a:r>
              <a:rPr kumimoji="1" lang="en-US" altLang="zh-TW" sz="2000" b="1" dirty="0">
                <a:latin typeface="Times New Roman" panose="02020603050405020304" pitchFamily="18" charset="0"/>
                <a:cs typeface="Times New Roman" panose="02020603050405020304" pitchFamily="18" charset="0"/>
              </a:rPr>
              <a:t>(Discrimination Act)</a:t>
            </a:r>
            <a:r>
              <a:rPr kumimoji="1" lang="zh-TW" altLang="en-US" sz="2000" b="1" dirty="0">
                <a:latin typeface="Times New Roman" panose="02020603050405020304" pitchFamily="18" charset="0"/>
                <a:cs typeface="Times New Roman" panose="02020603050405020304" pitchFamily="18" charset="0"/>
              </a:rPr>
              <a:t>　</a:t>
            </a:r>
            <a:r>
              <a:rPr kumimoji="1" lang="en-US" altLang="zh-TW" sz="2000" b="1" dirty="0">
                <a:latin typeface="Times New Roman" panose="02020603050405020304" pitchFamily="18" charset="0"/>
                <a:cs typeface="Times New Roman" panose="02020603050405020304" pitchFamily="18" charset="0"/>
              </a:rPr>
              <a:t>2008/2014</a:t>
            </a:r>
          </a:p>
          <a:p>
            <a:pPr eaLnBrk="1" hangingPunct="1"/>
            <a:r>
              <a:rPr kumimoji="1" lang="zh-TW" altLang="zh-TW" sz="2000" b="1" dirty="0">
                <a:latin typeface="Times New Roman" panose="02020603050405020304" pitchFamily="18" charset="0"/>
                <a:cs typeface="Times New Roman" panose="02020603050405020304" pitchFamily="18" charset="0"/>
              </a:rPr>
              <a:t>平等監察官</a:t>
            </a:r>
            <a:r>
              <a:rPr kumimoji="1" lang="zh-TW" altLang="en-US" sz="2000" b="1" dirty="0">
                <a:latin typeface="Times New Roman" panose="02020603050405020304" pitchFamily="18" charset="0"/>
                <a:cs typeface="Times New Roman" panose="02020603050405020304" pitchFamily="18" charset="0"/>
              </a:rPr>
              <a:t>：</a:t>
            </a:r>
            <a:r>
              <a:rPr kumimoji="1" lang="zh-TW" altLang="zh-TW" sz="2000" b="1" dirty="0">
                <a:latin typeface="Times New Roman" panose="02020603050405020304" pitchFamily="18" charset="0"/>
                <a:cs typeface="Times New Roman" panose="02020603050405020304" pitchFamily="18" charset="0"/>
              </a:rPr>
              <a:t>確保歧視不在任何時地發生，促進平等權利與機會</a:t>
            </a:r>
            <a:endParaRPr kumimoji="1" lang="zh-TW" altLang="en-US" sz="2000" b="1" dirty="0">
              <a:latin typeface="Times New Roman" panose="02020603050405020304" pitchFamily="18" charset="0"/>
              <a:cs typeface="Times New Roman" panose="02020603050405020304" pitchFamily="18" charset="0"/>
            </a:endParaRPr>
          </a:p>
          <a:p>
            <a:pPr eaLnBrk="1" hangingPunct="1"/>
            <a:r>
              <a:rPr kumimoji="1" lang="zh-TW" altLang="zh-TW" sz="2000" b="1" dirty="0">
                <a:latin typeface="Times New Roman" panose="02020603050405020304" pitchFamily="18" charset="0"/>
                <a:cs typeface="Times New Roman" panose="02020603050405020304" pitchFamily="18" charset="0"/>
              </a:rPr>
              <a:t>性別</a:t>
            </a:r>
            <a:r>
              <a:rPr kumimoji="1" lang="en-US" altLang="zh-TW" sz="2000" b="1" dirty="0">
                <a:latin typeface="Times New Roman" panose="02020603050405020304" pitchFamily="18" charset="0"/>
                <a:cs typeface="Times New Roman" panose="02020603050405020304" pitchFamily="18" charset="0"/>
              </a:rPr>
              <a:t> </a:t>
            </a:r>
            <a:r>
              <a:rPr kumimoji="1" lang="en-US" altLang="zh-TW" sz="2000" dirty="0">
                <a:latin typeface="Times New Roman" panose="02020603050405020304" pitchFamily="18" charset="0"/>
                <a:cs typeface="Times New Roman" panose="02020603050405020304" pitchFamily="18" charset="0"/>
              </a:rPr>
              <a:t>(sex)</a:t>
            </a:r>
            <a:r>
              <a:rPr kumimoji="1" lang="zh-TW" altLang="zh-TW" sz="2000" b="1" dirty="0">
                <a:latin typeface="Times New Roman" panose="02020603050405020304" pitchFamily="18" charset="0"/>
                <a:cs typeface="Times New Roman" panose="02020603050405020304" pitchFamily="18" charset="0"/>
              </a:rPr>
              <a:t>、跨性別認同和表現</a:t>
            </a:r>
            <a:r>
              <a:rPr kumimoji="1" lang="en-US" altLang="zh-TW" sz="2000" b="1" dirty="0">
                <a:latin typeface="Times New Roman" panose="02020603050405020304" pitchFamily="18" charset="0"/>
                <a:cs typeface="Times New Roman" panose="02020603050405020304" pitchFamily="18" charset="0"/>
              </a:rPr>
              <a:t> (transgender identity or expression)</a:t>
            </a:r>
            <a:r>
              <a:rPr kumimoji="1" lang="zh-TW" altLang="zh-TW" sz="2000" b="1" dirty="0">
                <a:latin typeface="Times New Roman" panose="02020603050405020304" pitchFamily="18" charset="0"/>
                <a:cs typeface="Times New Roman" panose="02020603050405020304" pitchFamily="18" charset="0"/>
              </a:rPr>
              <a:t>、種族</a:t>
            </a:r>
            <a:r>
              <a:rPr kumimoji="1" lang="en-US" altLang="zh-TW" sz="2000" b="1" dirty="0">
                <a:latin typeface="Times New Roman" panose="02020603050405020304" pitchFamily="18" charset="0"/>
                <a:cs typeface="Times New Roman" panose="02020603050405020304" pitchFamily="18" charset="0"/>
              </a:rPr>
              <a:t>(ethnicity)</a:t>
            </a:r>
            <a:r>
              <a:rPr kumimoji="1" lang="zh-TW" altLang="zh-TW" sz="2000" b="1" dirty="0">
                <a:latin typeface="Times New Roman" panose="02020603050405020304" pitchFamily="18" charset="0"/>
                <a:cs typeface="Times New Roman" panose="02020603050405020304" pitchFamily="18" charset="0"/>
              </a:rPr>
              <a:t>、信仰</a:t>
            </a:r>
            <a:r>
              <a:rPr kumimoji="1" lang="en-US" altLang="zh-TW" sz="2000" b="1" dirty="0">
                <a:latin typeface="Times New Roman" panose="02020603050405020304" pitchFamily="18" charset="0"/>
                <a:cs typeface="Times New Roman" panose="02020603050405020304" pitchFamily="18" charset="0"/>
              </a:rPr>
              <a:t> (religion or other belief)</a:t>
            </a:r>
            <a:r>
              <a:rPr kumimoji="1" lang="zh-TW" altLang="zh-TW" sz="2000" b="1" dirty="0">
                <a:latin typeface="Times New Roman" panose="02020603050405020304" pitchFamily="18" charset="0"/>
                <a:cs typeface="Times New Roman" panose="02020603050405020304" pitchFamily="18" charset="0"/>
              </a:rPr>
              <a:t>、失能</a:t>
            </a:r>
            <a:r>
              <a:rPr kumimoji="1" lang="en-US" altLang="zh-TW" sz="2000" b="1" dirty="0">
                <a:latin typeface="Times New Roman" panose="02020603050405020304" pitchFamily="18" charset="0"/>
                <a:cs typeface="Times New Roman" panose="02020603050405020304" pitchFamily="18" charset="0"/>
              </a:rPr>
              <a:t> (disability)</a:t>
            </a:r>
            <a:r>
              <a:rPr kumimoji="1" lang="zh-TW" altLang="zh-TW" sz="2000" b="1" dirty="0">
                <a:latin typeface="Times New Roman" panose="02020603050405020304" pitchFamily="18" charset="0"/>
                <a:cs typeface="Times New Roman" panose="02020603050405020304" pitchFamily="18" charset="0"/>
              </a:rPr>
              <a:t>、性傾向</a:t>
            </a:r>
            <a:r>
              <a:rPr kumimoji="1" lang="en-US" altLang="zh-TW" sz="2000" b="1" dirty="0">
                <a:latin typeface="Times New Roman" panose="02020603050405020304" pitchFamily="18" charset="0"/>
                <a:cs typeface="Times New Roman" panose="02020603050405020304" pitchFamily="18" charset="0"/>
              </a:rPr>
              <a:t> (sexual orientation)</a:t>
            </a:r>
            <a:r>
              <a:rPr kumimoji="1" lang="zh-TW" altLang="zh-TW" sz="2000" b="1" dirty="0">
                <a:latin typeface="Times New Roman" panose="02020603050405020304" pitchFamily="18" charset="0"/>
                <a:cs typeface="Times New Roman" panose="02020603050405020304" pitchFamily="18" charset="0"/>
              </a:rPr>
              <a:t>、年齡</a:t>
            </a:r>
            <a:r>
              <a:rPr kumimoji="1" lang="en-US" altLang="zh-TW" sz="2000" b="1" dirty="0">
                <a:latin typeface="Times New Roman" panose="02020603050405020304" pitchFamily="18" charset="0"/>
                <a:cs typeface="Times New Roman" panose="02020603050405020304" pitchFamily="18" charset="0"/>
              </a:rPr>
              <a:t> (age)      </a:t>
            </a:r>
            <a:r>
              <a:rPr kumimoji="1" lang="zh-TW" altLang="en-US" sz="2000" b="1" dirty="0">
                <a:solidFill>
                  <a:srgbClr val="0070C0"/>
                </a:solidFill>
                <a:latin typeface="Times New Roman" panose="02020603050405020304" pitchFamily="18" charset="0"/>
                <a:cs typeface="Times New Roman" panose="02020603050405020304" pitchFamily="18" charset="0"/>
              </a:rPr>
              <a:t>針對就業與教育</a:t>
            </a:r>
            <a:endParaRPr kumimoji="1" lang="zh-TW" altLang="en-US" sz="2000" b="1" dirty="0">
              <a:latin typeface="Times New Roman" panose="02020603050405020304" pitchFamily="18" charset="0"/>
              <a:cs typeface="Times New Roman" panose="02020603050405020304" pitchFamily="18" charset="0"/>
            </a:endParaRPr>
          </a:p>
          <a:p>
            <a:pPr eaLnBrk="1" hangingPunct="1"/>
            <a:endParaRPr kumimoji="1" lang="zh-TW" altLang="en-US" sz="2000" b="1" dirty="0">
              <a:latin typeface="Times New Roman" panose="02020603050405020304" pitchFamily="18" charset="0"/>
              <a:cs typeface="Times New Roman" panose="02020603050405020304" pitchFamily="18" charset="0"/>
            </a:endParaRPr>
          </a:p>
          <a:p>
            <a:pPr eaLnBrk="1" hangingPunct="1"/>
            <a:r>
              <a:rPr kumimoji="1" lang="zh-TW" altLang="en-US" sz="2000" b="1" dirty="0">
                <a:latin typeface="Times New Roman" panose="02020603050405020304" pitchFamily="18" charset="0"/>
                <a:cs typeface="Times New Roman" panose="02020603050405020304" pitchFamily="18" charset="0"/>
              </a:rPr>
              <a:t>英國平等法 </a:t>
            </a:r>
            <a:r>
              <a:rPr kumimoji="1" lang="en-US" altLang="zh-TW" sz="2000" b="1" dirty="0">
                <a:latin typeface="Times New Roman" panose="02020603050405020304" pitchFamily="18" charset="0"/>
                <a:cs typeface="Times New Roman" panose="02020603050405020304" pitchFamily="18" charset="0"/>
              </a:rPr>
              <a:t>2010 (Equality Act)</a:t>
            </a:r>
          </a:p>
          <a:p>
            <a:pPr eaLnBrk="1" hangingPunct="1"/>
            <a:r>
              <a:rPr kumimoji="1" lang="zh-TW" altLang="en-US" sz="2000" b="1" dirty="0">
                <a:latin typeface="Times New Roman" panose="02020603050405020304" pitchFamily="18" charset="0"/>
              </a:rPr>
              <a:t>年齡、失能、性別重組 </a:t>
            </a:r>
            <a:r>
              <a:rPr kumimoji="1" lang="en-US" altLang="zh-TW" sz="2000" b="1" dirty="0">
                <a:latin typeface="Times New Roman" panose="02020603050405020304" pitchFamily="18" charset="0"/>
              </a:rPr>
              <a:t>(gender reassignment)</a:t>
            </a:r>
            <a:r>
              <a:rPr kumimoji="1" lang="zh-TW" altLang="en-US" sz="2000" b="1" dirty="0">
                <a:latin typeface="Times New Roman" panose="02020603050405020304" pitchFamily="18" charset="0"/>
              </a:rPr>
              <a:t>、婚姻與伴侶關係 </a:t>
            </a:r>
            <a:r>
              <a:rPr kumimoji="1" lang="en-US" altLang="zh-TW" sz="2000" b="1" dirty="0">
                <a:latin typeface="Times New Roman" panose="02020603050405020304" pitchFamily="18" charset="0"/>
              </a:rPr>
              <a:t>(marriage and civil partnership)(marriage and maternity)</a:t>
            </a:r>
            <a:r>
              <a:rPr kumimoji="1" lang="zh-TW" altLang="en-US" sz="2000" b="1" dirty="0">
                <a:latin typeface="Times New Roman" panose="02020603050405020304" pitchFamily="18" charset="0"/>
              </a:rPr>
              <a:t>、種族 </a:t>
            </a:r>
            <a:r>
              <a:rPr kumimoji="1" lang="en-US" altLang="zh-TW" sz="2000" b="1" dirty="0">
                <a:latin typeface="Times New Roman" panose="02020603050405020304" pitchFamily="18" charset="0"/>
              </a:rPr>
              <a:t>(race)</a:t>
            </a:r>
            <a:r>
              <a:rPr kumimoji="1" lang="zh-TW" altLang="en-US" sz="2000" b="1" dirty="0">
                <a:latin typeface="Times New Roman" panose="02020603050405020304" pitchFamily="18" charset="0"/>
              </a:rPr>
              <a:t>、宗教與信仰</a:t>
            </a:r>
            <a:r>
              <a:rPr kumimoji="1" lang="en-US" altLang="zh-TW" sz="2000" b="1" dirty="0">
                <a:latin typeface="Times New Roman" panose="02020603050405020304" pitchFamily="18" charset="0"/>
                <a:cs typeface="Times New Roman" panose="02020603050405020304" pitchFamily="18" charset="0"/>
              </a:rPr>
              <a:t>(religion or belief) </a:t>
            </a:r>
            <a:r>
              <a:rPr kumimoji="1" lang="zh-TW" altLang="en-US" sz="2000" b="1" dirty="0">
                <a:latin typeface="Times New Roman" panose="02020603050405020304" pitchFamily="18" charset="0"/>
              </a:rPr>
              <a:t>、性別</a:t>
            </a:r>
            <a:r>
              <a:rPr kumimoji="1" lang="en-US" altLang="zh-TW" sz="2000" b="1" dirty="0">
                <a:latin typeface="Times New Roman" panose="02020603050405020304" pitchFamily="18" charset="0"/>
              </a:rPr>
              <a:t>(sex)</a:t>
            </a:r>
            <a:r>
              <a:rPr kumimoji="1" lang="zh-TW" altLang="en-US" sz="2000" b="1" dirty="0">
                <a:latin typeface="Times New Roman" panose="02020603050405020304" pitchFamily="18" charset="0"/>
              </a:rPr>
              <a:t>、性傾向           </a:t>
            </a:r>
            <a:r>
              <a:rPr kumimoji="1" lang="en-US" altLang="zh-TW" sz="2000" b="1" dirty="0">
                <a:solidFill>
                  <a:srgbClr val="0070C0"/>
                </a:solidFill>
                <a:latin typeface="Times New Roman" panose="02020603050405020304" pitchFamily="18" charset="0"/>
                <a:cs typeface="Times New Roman" panose="02020603050405020304" pitchFamily="18" charset="0"/>
              </a:rPr>
              <a:t>in the workplace and in wider society</a:t>
            </a:r>
            <a:endParaRPr kumimoji="1" lang="en-US" altLang="zh-TW" sz="2000" dirty="0">
              <a:latin typeface="Times New Roman" panose="02020603050405020304" pitchFamily="18" charset="0"/>
            </a:endParaRPr>
          </a:p>
        </p:txBody>
      </p:sp>
    </p:spTree>
    <p:extLst>
      <p:ext uri="{BB962C8B-B14F-4D97-AF65-F5344CB8AC3E}">
        <p14:creationId xmlns:p14="http://schemas.microsoft.com/office/powerpoint/2010/main" val="1537072619"/>
      </p:ext>
    </p:extLst>
  </p:cSld>
  <p:clrMapOvr>
    <a:masterClrMapping/>
  </p:clrMapOvr>
  <p:transition spd="slow">
    <p:pull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740F21F-C8C4-4E08-A429-B03CD05017BD}"/>
              </a:ext>
            </a:extLst>
          </p:cNvPr>
          <p:cNvSpPr>
            <a:spLocks noGrp="1"/>
          </p:cNvSpPr>
          <p:nvPr>
            <p:ph type="title"/>
          </p:nvPr>
        </p:nvSpPr>
        <p:spPr>
          <a:xfrm>
            <a:off x="822325" y="287339"/>
            <a:ext cx="7543800" cy="931862"/>
          </a:xfrm>
        </p:spPr>
        <p:txBody>
          <a:bodyPr wrap="square" numCol="1" anchorCtr="0" compatLnSpc="1">
            <a:prstTxWarp prst="textNoShape">
              <a:avLst/>
            </a:prstTxWarp>
            <a:normAutofit/>
          </a:bodyPr>
          <a:lstStyle/>
          <a:p>
            <a:pPr fontAlgn="auto">
              <a:spcAft>
                <a:spcPts val="0"/>
              </a:spcAft>
              <a:defRPr/>
            </a:pPr>
            <a:r>
              <a:rPr lang="en-US" altLang="zh-TW" sz="2800" b="1" dirty="0">
                <a:solidFill>
                  <a:schemeClr val="tx1">
                    <a:lumMod val="75000"/>
                    <a:lumOff val="25000"/>
                  </a:schemeClr>
                </a:solidFill>
                <a:effectLst>
                  <a:outerShdw blurRad="38100" dist="38100" dir="2700000" algn="tl">
                    <a:srgbClr val="C0C0C0"/>
                  </a:outerShdw>
                </a:effectLst>
              </a:rPr>
              <a:t>US Declaration of Independence 1776</a:t>
            </a:r>
            <a:r>
              <a:rPr lang="zh-TW" altLang="en-US" sz="2800" b="1" dirty="0">
                <a:solidFill>
                  <a:schemeClr val="tx1">
                    <a:lumMod val="75000"/>
                    <a:lumOff val="25000"/>
                  </a:schemeClr>
                </a:solidFill>
                <a:effectLst>
                  <a:outerShdw blurRad="38100" dist="38100" dir="2700000" algn="tl">
                    <a:srgbClr val="C0C0C0"/>
                  </a:outerShdw>
                </a:effectLst>
              </a:rPr>
              <a:t>　（美國獨立宣言）</a:t>
            </a:r>
          </a:p>
        </p:txBody>
      </p:sp>
      <p:sp>
        <p:nvSpPr>
          <p:cNvPr id="13315" name="內容版面配置區 2">
            <a:extLst>
              <a:ext uri="{FF2B5EF4-FFF2-40B4-BE49-F238E27FC236}">
                <a16:creationId xmlns:a16="http://schemas.microsoft.com/office/drawing/2014/main" xmlns="" id="{67559A34-42D7-4CA4-955F-D3579B89E218}"/>
              </a:ext>
            </a:extLst>
          </p:cNvPr>
          <p:cNvSpPr>
            <a:spLocks noGrp="1" noChangeArrowheads="1"/>
          </p:cNvSpPr>
          <p:nvPr>
            <p:ph idx="1"/>
          </p:nvPr>
        </p:nvSpPr>
        <p:spPr>
          <a:ln w="6350">
            <a:solidFill>
              <a:srgbClr val="0070C0"/>
            </a:solidFill>
          </a:ln>
        </p:spPr>
        <p:txBody>
          <a:bodyPr/>
          <a:lstStyle/>
          <a:p>
            <a:r>
              <a:rPr lang="en-US" altLang="zh-TW" sz="2400" b="1" dirty="0"/>
              <a:t>All </a:t>
            </a:r>
            <a:r>
              <a:rPr lang="en-US" altLang="zh-TW" sz="2400" b="1" dirty="0">
                <a:solidFill>
                  <a:schemeClr val="accent2"/>
                </a:solidFill>
              </a:rPr>
              <a:t>men</a:t>
            </a:r>
            <a:r>
              <a:rPr lang="en-US" altLang="zh-TW" sz="2400" b="1" dirty="0"/>
              <a:t> are created equal, that they are endowed by their Creator with certain unalienable Rights, that among these are</a:t>
            </a:r>
          </a:p>
          <a:p>
            <a:r>
              <a:rPr lang="en-US" altLang="zh-TW" sz="2400" b="1" dirty="0">
                <a:solidFill>
                  <a:schemeClr val="accent2"/>
                </a:solidFill>
              </a:rPr>
              <a:t>Life, Liberty, and the Pursuit of Happiness</a:t>
            </a:r>
            <a:r>
              <a:rPr lang="en-US" altLang="zh-TW" sz="2400" b="1" dirty="0"/>
              <a:t>.</a:t>
            </a:r>
          </a:p>
          <a:p>
            <a:r>
              <a:rPr lang="en-US" altLang="zh-TW" sz="2400" b="1" dirty="0"/>
              <a:t>That to secure these rights, Governments </a:t>
            </a:r>
            <a:r>
              <a:rPr lang="zh-TW" altLang="zh-TW" sz="2400" b="1" dirty="0"/>
              <a:t>are instituted among </a:t>
            </a:r>
            <a:r>
              <a:rPr lang="en-US" altLang="zh-TW" sz="2400" b="1" dirty="0">
                <a:solidFill>
                  <a:schemeClr val="accent2"/>
                </a:solidFill>
              </a:rPr>
              <a:t>M</a:t>
            </a:r>
            <a:r>
              <a:rPr lang="zh-TW" altLang="zh-TW" sz="2400" b="1" dirty="0">
                <a:solidFill>
                  <a:schemeClr val="accent2"/>
                </a:solidFill>
              </a:rPr>
              <a:t>en</a:t>
            </a:r>
            <a:r>
              <a:rPr lang="zh-TW" altLang="zh-TW" sz="2400" b="1" dirty="0"/>
              <a:t>, deriving their just powers from the consent of the governed…</a:t>
            </a:r>
          </a:p>
        </p:txBody>
      </p:sp>
    </p:spTree>
  </p:cSld>
  <p:clrMapOvr>
    <a:masterClrMapping/>
  </p:clrMapOvr>
  <p:transition spd="slow">
    <p:pull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BE3E04E-8309-4574-BB8D-C468AC7FCFA7}"/>
              </a:ext>
            </a:extLst>
          </p:cNvPr>
          <p:cNvSpPr>
            <a:spLocks noGrp="1"/>
          </p:cNvSpPr>
          <p:nvPr>
            <p:ph type="title"/>
          </p:nvPr>
        </p:nvSpPr>
        <p:spPr>
          <a:xfrm>
            <a:off x="3962400" y="609600"/>
            <a:ext cx="1066800" cy="914399"/>
          </a:xfrm>
        </p:spPr>
        <p:txBody>
          <a:bodyPr>
            <a:normAutofit/>
          </a:bodyPr>
          <a:lstStyle/>
          <a:p>
            <a:r>
              <a:rPr lang="zh-TW" altLang="en-US" sz="3200" b="1" dirty="0"/>
              <a:t>檢討</a:t>
            </a:r>
          </a:p>
        </p:txBody>
      </p:sp>
      <p:sp>
        <p:nvSpPr>
          <p:cNvPr id="3" name="內容版面配置區 2">
            <a:extLst>
              <a:ext uri="{FF2B5EF4-FFF2-40B4-BE49-F238E27FC236}">
                <a16:creationId xmlns:a16="http://schemas.microsoft.com/office/drawing/2014/main" xmlns="" id="{AC409022-967B-4D88-B514-A01265528F6A}"/>
              </a:ext>
            </a:extLst>
          </p:cNvPr>
          <p:cNvSpPr>
            <a:spLocks noGrp="1"/>
          </p:cNvSpPr>
          <p:nvPr>
            <p:ph idx="1"/>
          </p:nvPr>
        </p:nvSpPr>
        <p:spPr>
          <a:xfrm>
            <a:off x="381000" y="1905000"/>
            <a:ext cx="8305800" cy="4495799"/>
          </a:xfrm>
          <a:ln>
            <a:solidFill>
              <a:srgbClr val="0070C0"/>
            </a:solidFill>
          </a:ln>
        </p:spPr>
        <p:txBody>
          <a:bodyPr/>
          <a:lstStyle/>
          <a:p>
            <a:r>
              <a:rPr lang="en-US" altLang="zh-TW" sz="2400" b="1" dirty="0"/>
              <a:t>1. </a:t>
            </a:r>
            <a:r>
              <a:rPr lang="zh-TW" altLang="en-US" sz="2400" b="1" dirty="0"/>
              <a:t>目標</a:t>
            </a:r>
            <a:r>
              <a:rPr lang="en-US" altLang="zh-TW" sz="2400" b="1" dirty="0"/>
              <a:t>VS</a:t>
            </a:r>
            <a:r>
              <a:rPr lang="zh-TW" altLang="en-US" sz="2400" b="1" dirty="0"/>
              <a:t>工具</a:t>
            </a:r>
            <a:endParaRPr lang="en-US" altLang="zh-TW" sz="2400" b="1" dirty="0"/>
          </a:p>
          <a:p>
            <a:r>
              <a:rPr lang="en-US" altLang="zh-TW" sz="2400" b="1" dirty="0"/>
              <a:t>2. </a:t>
            </a:r>
            <a:r>
              <a:rPr lang="zh-TW" altLang="en-US" sz="2400" b="1" dirty="0"/>
              <a:t>程序正義  </a:t>
            </a:r>
            <a:r>
              <a:rPr lang="en-US" altLang="zh-TW" sz="2400" b="1" dirty="0"/>
              <a:t>professional ethics, feminist ethics: </a:t>
            </a:r>
            <a:r>
              <a:rPr lang="zh-TW" altLang="en-US" sz="2400" b="1" dirty="0"/>
              <a:t>溝通、辯論</a:t>
            </a:r>
            <a:endParaRPr lang="en-US" altLang="zh-TW" sz="2400" b="1" dirty="0"/>
          </a:p>
          <a:p>
            <a:r>
              <a:rPr lang="en-US" altLang="zh-TW" sz="2400" b="1" dirty="0"/>
              <a:t>  </a:t>
            </a:r>
            <a:r>
              <a:rPr lang="zh-TW" altLang="en-US" sz="2400" b="1" dirty="0"/>
              <a:t>  建立共識  重要名詞定義  </a:t>
            </a:r>
            <a:endParaRPr lang="en-US" altLang="zh-TW" sz="2400" b="1" dirty="0"/>
          </a:p>
          <a:p>
            <a:r>
              <a:rPr lang="en-US" altLang="zh-TW" sz="2400" b="1" dirty="0"/>
              <a:t>3. </a:t>
            </a:r>
            <a:r>
              <a:rPr lang="zh-TW" altLang="en-US" sz="2400" b="1" dirty="0"/>
              <a:t>代表性  誰有提案權？誰有決定權</a:t>
            </a:r>
            <a:r>
              <a:rPr lang="en-US" altLang="zh-TW" sz="2400" b="1" dirty="0"/>
              <a:t> </a:t>
            </a:r>
            <a:r>
              <a:rPr lang="zh-TW" altLang="en-US" sz="2400" b="1" dirty="0"/>
              <a:t>？</a:t>
            </a:r>
            <a:endParaRPr lang="en-US" altLang="zh-TW" sz="2400" b="1" dirty="0"/>
          </a:p>
          <a:p>
            <a:r>
              <a:rPr lang="en-US" altLang="zh-TW" sz="2400" b="1" dirty="0"/>
              <a:t>4.  </a:t>
            </a:r>
            <a:r>
              <a:rPr lang="zh-TW" altLang="en-US" sz="2400" b="1" dirty="0"/>
              <a:t>權責平衡  誰承擔政治責任 </a:t>
            </a:r>
            <a:r>
              <a:rPr lang="en-US" altLang="zh-TW" sz="2400" b="1" dirty="0"/>
              <a:t>(accountable)</a:t>
            </a:r>
            <a:r>
              <a:rPr lang="zh-TW" altLang="en-US" sz="2400" b="1" dirty="0"/>
              <a:t>？</a:t>
            </a:r>
            <a:endParaRPr lang="en-US" altLang="zh-TW" sz="2400" b="1" dirty="0"/>
          </a:p>
          <a:p>
            <a:r>
              <a:rPr lang="en-US" altLang="zh-TW" sz="2400" b="1" dirty="0"/>
              <a:t>5. </a:t>
            </a:r>
            <a:r>
              <a:rPr lang="zh-TW" altLang="en-US" sz="2400" b="1" dirty="0"/>
              <a:t>價值、態度：女性主義者如何看待權威和權力？</a:t>
            </a:r>
            <a:endParaRPr lang="en-US" altLang="zh-TW" sz="2400" b="1" dirty="0"/>
          </a:p>
          <a:p>
            <a:r>
              <a:rPr lang="en-US" altLang="zh-TW" sz="2400" b="1" dirty="0"/>
              <a:t>6. </a:t>
            </a:r>
            <a:r>
              <a:rPr lang="zh-TW" altLang="en-US" sz="2400" b="1" dirty="0"/>
              <a:t>行政效率和決策品質  專業水準和專業道德</a:t>
            </a:r>
          </a:p>
        </p:txBody>
      </p:sp>
    </p:spTree>
    <p:extLst>
      <p:ext uri="{BB962C8B-B14F-4D97-AF65-F5344CB8AC3E}">
        <p14:creationId xmlns:p14="http://schemas.microsoft.com/office/powerpoint/2010/main" val="714927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0B52A25-54F2-4BA9-9966-E6ECB1BA5C0C}"/>
              </a:ext>
            </a:extLst>
          </p:cNvPr>
          <p:cNvSpPr>
            <a:spLocks noGrp="1"/>
          </p:cNvSpPr>
          <p:nvPr>
            <p:ph type="title"/>
          </p:nvPr>
        </p:nvSpPr>
        <p:spPr>
          <a:xfrm>
            <a:off x="838200" y="1143000"/>
            <a:ext cx="8096250" cy="762000"/>
          </a:xfrm>
        </p:spPr>
        <p:txBody>
          <a:bodyPr wrap="square" numCol="1" anchorCtr="0" compatLnSpc="1">
            <a:prstTxWarp prst="textNoShape">
              <a:avLst/>
            </a:prstTxWarp>
            <a:normAutofit fontScale="90000"/>
          </a:bodyPr>
          <a:lstStyle/>
          <a:p>
            <a:pPr algn="ctr" fontAlgn="auto">
              <a:spcAft>
                <a:spcPts val="0"/>
              </a:spcAft>
              <a:defRPr/>
            </a:pPr>
            <a:r>
              <a:rPr lang="en-US" altLang="zh-TW" sz="2800" b="1" dirty="0">
                <a:solidFill>
                  <a:schemeClr val="tx1">
                    <a:lumMod val="75000"/>
                    <a:lumOff val="25000"/>
                  </a:schemeClr>
                </a:solidFill>
                <a:effectLst>
                  <a:outerShdw blurRad="38100" dist="38100" dir="2700000" algn="tl">
                    <a:srgbClr val="C0C0C0"/>
                  </a:outerShdw>
                </a:effectLst>
              </a:rPr>
              <a:t>Declaration of the Rights of Man and of the Citizen 1789  </a:t>
            </a:r>
            <a:br>
              <a:rPr lang="en-US" altLang="zh-TW" sz="2800" b="1" dirty="0">
                <a:solidFill>
                  <a:schemeClr val="tx1">
                    <a:lumMod val="75000"/>
                    <a:lumOff val="25000"/>
                  </a:schemeClr>
                </a:solidFill>
                <a:effectLst>
                  <a:outerShdw blurRad="38100" dist="38100" dir="2700000" algn="tl">
                    <a:srgbClr val="C0C0C0"/>
                  </a:outerShdw>
                </a:effectLst>
              </a:rPr>
            </a:br>
            <a:r>
              <a:rPr lang="zh-TW" altLang="en-US" sz="2800" dirty="0">
                <a:solidFill>
                  <a:schemeClr val="tx1">
                    <a:lumMod val="75000"/>
                    <a:lumOff val="25000"/>
                  </a:schemeClr>
                </a:solidFill>
                <a:effectLst>
                  <a:outerShdw blurRad="38100" dist="38100" dir="2700000" algn="tl">
                    <a:srgbClr val="C0C0C0"/>
                  </a:outerShdw>
                </a:effectLst>
              </a:rPr>
              <a:t>（法國人權宣言）</a:t>
            </a:r>
          </a:p>
        </p:txBody>
      </p:sp>
      <p:sp>
        <p:nvSpPr>
          <p:cNvPr id="11267" name="內容版面配置區 2">
            <a:extLst>
              <a:ext uri="{FF2B5EF4-FFF2-40B4-BE49-F238E27FC236}">
                <a16:creationId xmlns:a16="http://schemas.microsoft.com/office/drawing/2014/main" xmlns="" id="{D81A8A49-75C2-4E39-A23C-20603E87113E}"/>
              </a:ext>
            </a:extLst>
          </p:cNvPr>
          <p:cNvSpPr>
            <a:spLocks noGrp="1" noChangeArrowheads="1"/>
          </p:cNvSpPr>
          <p:nvPr>
            <p:ph idx="1"/>
          </p:nvPr>
        </p:nvSpPr>
        <p:spPr>
          <a:xfrm>
            <a:off x="457200" y="2514600"/>
            <a:ext cx="8477250" cy="2743200"/>
          </a:xfrm>
          <a:ln w="9525">
            <a:solidFill>
              <a:srgbClr val="0070C0"/>
            </a:solidFill>
          </a:ln>
        </p:spPr>
        <p:txBody>
          <a:bodyPr/>
          <a:lstStyle/>
          <a:p>
            <a:r>
              <a:rPr lang="en-US" altLang="zh-TW" sz="2400" b="1" dirty="0"/>
              <a:t>1. </a:t>
            </a:r>
            <a:r>
              <a:rPr lang="en-US" altLang="zh-TW" sz="2400" b="1" dirty="0">
                <a:solidFill>
                  <a:schemeClr val="accent2"/>
                </a:solidFill>
              </a:rPr>
              <a:t>Men</a:t>
            </a:r>
            <a:r>
              <a:rPr lang="en-US" altLang="zh-TW" sz="2400" b="1" dirty="0"/>
              <a:t> are born and remain free and equal in rights. Social distinctions may be founded only upon the general good. </a:t>
            </a:r>
            <a:endParaRPr lang="zh-TW" altLang="zh-TW" sz="2400" b="1" dirty="0"/>
          </a:p>
          <a:p>
            <a:r>
              <a:rPr lang="en-US" altLang="zh-TW" sz="2400" b="1" dirty="0"/>
              <a:t>2. The aim of all political association is the preservation of the natural and imprescriptible rights of </a:t>
            </a:r>
            <a:r>
              <a:rPr lang="en-US" altLang="zh-TW" sz="2400" b="1" dirty="0">
                <a:solidFill>
                  <a:schemeClr val="accent2"/>
                </a:solidFill>
              </a:rPr>
              <a:t>man</a:t>
            </a:r>
            <a:r>
              <a:rPr lang="en-US" altLang="zh-TW" sz="2400" b="1" dirty="0"/>
              <a:t>. These rights are </a:t>
            </a:r>
            <a:r>
              <a:rPr lang="en-US" altLang="zh-TW" sz="2400" b="1" dirty="0">
                <a:solidFill>
                  <a:schemeClr val="accent2"/>
                </a:solidFill>
              </a:rPr>
              <a:t>liberty, property, security, and resistance to oppression</a:t>
            </a:r>
            <a:r>
              <a:rPr lang="en-US" altLang="zh-TW" sz="2400" b="1" dirty="0"/>
              <a:t>.</a:t>
            </a:r>
          </a:p>
          <a:p>
            <a:r>
              <a:rPr lang="en-US" altLang="zh-TW" dirty="0"/>
              <a:t>…</a:t>
            </a:r>
            <a:endParaRPr lang="zh-TW" altLang="en-US" dirty="0"/>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 calcmode="lin" valueType="num">
                                      <p:cBhvr additive="base">
                                        <p:cTn id="17"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31BA70F-84EF-4236-A7EF-DBA53333E7B5}"/>
              </a:ext>
            </a:extLst>
          </p:cNvPr>
          <p:cNvSpPr>
            <a:spLocks noGrp="1"/>
          </p:cNvSpPr>
          <p:nvPr>
            <p:ph type="title" idx="4294967295"/>
          </p:nvPr>
        </p:nvSpPr>
        <p:spPr>
          <a:xfrm>
            <a:off x="1295400" y="609600"/>
            <a:ext cx="6629400" cy="1066800"/>
          </a:xfrm>
        </p:spPr>
        <p:txBody>
          <a:bodyPr wrap="square" numCol="1" anchorCtr="0" compatLnSpc="1">
            <a:prstTxWarp prst="textNoShape">
              <a:avLst/>
            </a:prstTxWarp>
            <a:normAutofit fontScale="90000"/>
          </a:bodyPr>
          <a:lstStyle/>
          <a:p>
            <a:pPr fontAlgn="auto">
              <a:spcAft>
                <a:spcPts val="0"/>
              </a:spcAft>
              <a:defRPr/>
            </a:pPr>
            <a:r>
              <a:rPr lang="en-US" altLang="zh-TW" sz="2800" dirty="0">
                <a:solidFill>
                  <a:schemeClr val="tx1">
                    <a:lumMod val="75000"/>
                    <a:lumOff val="25000"/>
                  </a:schemeClr>
                </a:solidFill>
                <a:effectLst>
                  <a:outerShdw blurRad="38100" dist="38100" dir="2700000" algn="tl">
                    <a:srgbClr val="C0C0C0"/>
                  </a:outerShdw>
                </a:effectLst>
              </a:rPr>
              <a:t>French women:</a:t>
            </a:r>
            <a:r>
              <a:rPr lang="en-US" altLang="zh-TW" sz="3900" dirty="0">
                <a:solidFill>
                  <a:schemeClr val="tx1">
                    <a:lumMod val="75000"/>
                    <a:lumOff val="25000"/>
                  </a:schemeClr>
                </a:solidFill>
                <a:effectLst>
                  <a:outerShdw blurRad="38100" dist="38100" dir="2700000" algn="tl">
                    <a:srgbClr val="C0C0C0"/>
                  </a:outerShdw>
                </a:effectLst>
              </a:rPr>
              <a:t> </a:t>
            </a:r>
            <a:r>
              <a:rPr lang="en-US" altLang="zh-TW" sz="3200" dirty="0">
                <a:solidFill>
                  <a:schemeClr val="tx1">
                    <a:lumMod val="75000"/>
                    <a:lumOff val="25000"/>
                  </a:schemeClr>
                </a:solidFill>
                <a:effectLst>
                  <a:outerShdw blurRad="38100" dist="38100" dir="2700000" algn="tl">
                    <a:srgbClr val="C0C0C0"/>
                  </a:outerShdw>
                </a:effectLst>
              </a:rPr>
              <a:t>the </a:t>
            </a:r>
            <a:r>
              <a:rPr lang="en-US" altLang="zh-TW" sz="3200" i="1" dirty="0">
                <a:solidFill>
                  <a:schemeClr val="tx1">
                    <a:lumMod val="75000"/>
                    <a:lumOff val="25000"/>
                  </a:schemeClr>
                </a:solidFill>
                <a:effectLst>
                  <a:outerShdw blurRad="38100" dist="38100" dir="2700000" algn="tl">
                    <a:srgbClr val="C0C0C0"/>
                  </a:outerShdw>
                </a:effectLst>
              </a:rPr>
              <a:t>Petition of Women of the Third Estate to the King  </a:t>
            </a:r>
            <a:r>
              <a:rPr lang="en-US" altLang="zh-TW" sz="2800" i="1" dirty="0">
                <a:solidFill>
                  <a:schemeClr val="tx1">
                    <a:lumMod val="75000"/>
                    <a:lumOff val="25000"/>
                  </a:schemeClr>
                </a:solidFill>
                <a:effectLst>
                  <a:outerShdw blurRad="38100" dist="38100" dir="2700000" algn="tl">
                    <a:srgbClr val="C0C0C0"/>
                  </a:outerShdw>
                </a:effectLst>
              </a:rPr>
              <a:t>(1789)</a:t>
            </a:r>
            <a:r>
              <a:rPr lang="en-US" altLang="zh-TW" dirty="0">
                <a:solidFill>
                  <a:schemeClr val="tx1">
                    <a:lumMod val="75000"/>
                    <a:lumOff val="25000"/>
                  </a:schemeClr>
                </a:solidFill>
              </a:rPr>
              <a:t> </a:t>
            </a:r>
            <a:endParaRPr lang="zh-TW" altLang="en-US" dirty="0">
              <a:solidFill>
                <a:schemeClr val="tx1">
                  <a:lumMod val="75000"/>
                  <a:lumOff val="25000"/>
                </a:schemeClr>
              </a:solidFill>
            </a:endParaRPr>
          </a:p>
        </p:txBody>
      </p:sp>
      <p:sp>
        <p:nvSpPr>
          <p:cNvPr id="16387" name="內容版面配置區 2">
            <a:extLst>
              <a:ext uri="{FF2B5EF4-FFF2-40B4-BE49-F238E27FC236}">
                <a16:creationId xmlns:a16="http://schemas.microsoft.com/office/drawing/2014/main" xmlns="" id="{A45AD100-3AE7-4BBC-848C-A6A583EED2AE}"/>
              </a:ext>
            </a:extLst>
          </p:cNvPr>
          <p:cNvSpPr>
            <a:spLocks noGrp="1" noChangeArrowheads="1"/>
          </p:cNvSpPr>
          <p:nvPr>
            <p:ph idx="4294967295"/>
          </p:nvPr>
        </p:nvSpPr>
        <p:spPr>
          <a:xfrm>
            <a:off x="381000" y="2057400"/>
            <a:ext cx="8458200" cy="4191000"/>
          </a:xfrm>
          <a:ln>
            <a:solidFill>
              <a:srgbClr val="0070C0"/>
            </a:solidFill>
          </a:ln>
        </p:spPr>
        <p:txBody>
          <a:bodyPr>
            <a:normAutofit/>
          </a:bodyPr>
          <a:lstStyle/>
          <a:p>
            <a:r>
              <a:rPr lang="en-US" altLang="zh-TW" b="1" dirty="0"/>
              <a:t>…</a:t>
            </a:r>
            <a:r>
              <a:rPr lang="en-US" altLang="zh-TW" dirty="0"/>
              <a:t> </a:t>
            </a:r>
            <a:r>
              <a:rPr lang="en-US" altLang="zh-TW" sz="2400" b="1" dirty="0"/>
              <a:t>not overturn men’s authority; simply wanted the education and enlightenment that would make them </a:t>
            </a:r>
            <a:r>
              <a:rPr lang="en-US" altLang="zh-TW" sz="2400" b="1" dirty="0">
                <a:solidFill>
                  <a:srgbClr val="0070C0"/>
                </a:solidFill>
              </a:rPr>
              <a:t>better workers, better wives, and better mothers.  </a:t>
            </a:r>
          </a:p>
          <a:p>
            <a:r>
              <a:rPr lang="en-US" altLang="zh-TW" sz="2400" b="1" dirty="0"/>
              <a:t>women working outside the household not be misconstrued as </a:t>
            </a:r>
            <a:r>
              <a:rPr lang="en-US" altLang="zh-TW" sz="2400" b="1" dirty="0">
                <a:solidFill>
                  <a:srgbClr val="0070C0"/>
                </a:solidFill>
              </a:rPr>
              <a:t>prostitution</a:t>
            </a:r>
            <a:r>
              <a:rPr lang="en-US" altLang="zh-TW" sz="2400" b="1" dirty="0"/>
              <a:t>.  </a:t>
            </a:r>
          </a:p>
          <a:p>
            <a:r>
              <a:rPr lang="en-US" altLang="zh-TW" sz="2400" b="1" dirty="0"/>
              <a:t>sufficient and appropriate employment opportunities that would </a:t>
            </a:r>
            <a:r>
              <a:rPr lang="en-US" altLang="zh-TW" sz="2400" b="1" dirty="0">
                <a:solidFill>
                  <a:srgbClr val="0070C0"/>
                </a:solidFill>
              </a:rPr>
              <a:t>not interfere with the jobs of their male </a:t>
            </a:r>
            <a:r>
              <a:rPr lang="en-US" altLang="zh-TW" sz="2400" b="1" dirty="0"/>
              <a:t>counterparts.</a:t>
            </a:r>
            <a:endParaRPr lang="zh-TW" altLang="zh-TW" sz="2400" b="1" dirty="0"/>
          </a:p>
          <a:p>
            <a:endParaRPr lang="en-US" altLang="zh-TW" dirty="0"/>
          </a:p>
          <a:p>
            <a:endParaRPr lang="en-US" altLang="zh-TW" dirty="0"/>
          </a:p>
          <a:p>
            <a:r>
              <a:rPr lang="en-US" altLang="zh-TW" sz="2000" dirty="0"/>
              <a:t>*1. </a:t>
            </a:r>
            <a:r>
              <a:rPr lang="zh-TW" altLang="en-US" sz="2000" dirty="0"/>
              <a:t>教士  </a:t>
            </a:r>
            <a:r>
              <a:rPr lang="en-US" altLang="zh-TW" sz="2000" dirty="0"/>
              <a:t>2</a:t>
            </a:r>
            <a:r>
              <a:rPr lang="zh-TW" altLang="en-US" sz="2000" dirty="0"/>
              <a:t>貴族   </a:t>
            </a:r>
            <a:r>
              <a:rPr lang="en-US" altLang="zh-TW" sz="2000" dirty="0"/>
              <a:t>3</a:t>
            </a:r>
            <a:r>
              <a:rPr lang="zh-TW" altLang="en-US" sz="2000" dirty="0"/>
              <a:t>平民    </a:t>
            </a:r>
            <a:r>
              <a:rPr lang="en-US" altLang="zh-TW" sz="2000" dirty="0"/>
              <a:t>1,2 </a:t>
            </a:r>
            <a:r>
              <a:rPr lang="zh-TW" altLang="en-US" sz="2000" dirty="0"/>
              <a:t>可向</a:t>
            </a:r>
            <a:r>
              <a:rPr lang="en-US" altLang="zh-TW" sz="2000" dirty="0"/>
              <a:t>3</a:t>
            </a:r>
            <a:r>
              <a:rPr lang="zh-TW" altLang="en-US" sz="2000" dirty="0"/>
              <a:t>收稅</a:t>
            </a:r>
          </a:p>
        </p:txBody>
      </p:sp>
    </p:spTree>
  </p:cSld>
  <p:clrMapOvr>
    <a:masterClrMapping/>
  </p:clrMapOvr>
  <p:transition spd="slow">
    <p:pull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F44B406B-CF24-42D9-A5CD-3DFB79C4F4A7}"/>
              </a:ext>
            </a:extLst>
          </p:cNvPr>
          <p:cNvSpPr>
            <a:spLocks noGrp="1"/>
          </p:cNvSpPr>
          <p:nvPr>
            <p:ph type="title"/>
          </p:nvPr>
        </p:nvSpPr>
        <p:spPr>
          <a:xfrm>
            <a:off x="533400" y="457200"/>
            <a:ext cx="8305800" cy="1295400"/>
          </a:xfrm>
        </p:spPr>
        <p:txBody>
          <a:bodyPr>
            <a:normAutofit/>
          </a:bodyPr>
          <a:lstStyle/>
          <a:p>
            <a:pPr algn="ctr"/>
            <a:r>
              <a:rPr lang="en-US" altLang="zh-TW" sz="2400" b="1" dirty="0"/>
              <a:t>Declaration of Sentiments 1848  </a:t>
            </a:r>
            <a:r>
              <a:rPr lang="zh-TW" altLang="en-US" sz="2400" b="1" dirty="0"/>
              <a:t>傷心宣言</a:t>
            </a:r>
            <a:r>
              <a:rPr lang="en-US" altLang="zh-TW" sz="2400" b="1" dirty="0"/>
              <a:t/>
            </a:r>
            <a:br>
              <a:rPr lang="en-US" altLang="zh-TW" sz="2400" b="1" dirty="0"/>
            </a:br>
            <a:r>
              <a:rPr lang="en-US" altLang="zh-TW" sz="2400" dirty="0"/>
              <a:t>Seneca Falls Convention </a:t>
            </a:r>
            <a:r>
              <a:rPr lang="zh-TW" altLang="en-US" sz="2400" dirty="0"/>
              <a:t>塞加福女權會議</a:t>
            </a:r>
            <a:br>
              <a:rPr lang="zh-TW" altLang="en-US" sz="2400" dirty="0"/>
            </a:br>
            <a:endParaRPr lang="zh-TW" altLang="en-US" sz="2400" dirty="0"/>
          </a:p>
        </p:txBody>
      </p:sp>
      <p:sp>
        <p:nvSpPr>
          <p:cNvPr id="3" name="內容版面配置區 2">
            <a:extLst>
              <a:ext uri="{FF2B5EF4-FFF2-40B4-BE49-F238E27FC236}">
                <a16:creationId xmlns:a16="http://schemas.microsoft.com/office/drawing/2014/main" xmlns="" id="{30ABF49F-CC3E-47BA-831C-03AA2BB8D763}"/>
              </a:ext>
            </a:extLst>
          </p:cNvPr>
          <p:cNvSpPr>
            <a:spLocks noGrp="1"/>
          </p:cNvSpPr>
          <p:nvPr>
            <p:ph sz="half" idx="1"/>
          </p:nvPr>
        </p:nvSpPr>
        <p:spPr>
          <a:xfrm>
            <a:off x="792480" y="1752600"/>
            <a:ext cx="3703320" cy="4114800"/>
          </a:xfrm>
          <a:ln w="12700">
            <a:solidFill>
              <a:srgbClr val="0070C0"/>
            </a:solidFill>
          </a:ln>
        </p:spPr>
        <p:txBody>
          <a:bodyPr>
            <a:normAutofit fontScale="77500" lnSpcReduction="20000"/>
          </a:bodyPr>
          <a:lstStyle/>
          <a:p>
            <a:r>
              <a:rPr lang="en-US" altLang="zh-TW" b="1" dirty="0"/>
              <a:t>All </a:t>
            </a:r>
            <a:r>
              <a:rPr lang="en-US" altLang="zh-TW" b="1" dirty="0">
                <a:solidFill>
                  <a:schemeClr val="accent2"/>
                </a:solidFill>
              </a:rPr>
              <a:t>men</a:t>
            </a:r>
            <a:r>
              <a:rPr lang="en-US" altLang="zh-TW" b="1" dirty="0"/>
              <a:t> are created equal, that they are endowed by their Creator with certain unalienable Rights, that among these are</a:t>
            </a:r>
          </a:p>
          <a:p>
            <a:r>
              <a:rPr lang="en-US" altLang="zh-TW" b="1" dirty="0">
                <a:solidFill>
                  <a:schemeClr val="accent2"/>
                </a:solidFill>
              </a:rPr>
              <a:t>Life, Liberty, and the Pursuit of Happiness</a:t>
            </a:r>
            <a:r>
              <a:rPr lang="en-US" altLang="zh-TW" b="1" dirty="0"/>
              <a:t>.</a:t>
            </a:r>
          </a:p>
          <a:p>
            <a:endParaRPr lang="en-US" altLang="zh-TW" b="1" dirty="0"/>
          </a:p>
          <a:p>
            <a:r>
              <a:rPr lang="en-US" altLang="zh-TW" b="1" dirty="0"/>
              <a:t>That to secure these rights, Governments </a:t>
            </a:r>
            <a:r>
              <a:rPr lang="zh-TW" altLang="zh-TW" b="1" dirty="0"/>
              <a:t>are instituted among </a:t>
            </a:r>
            <a:r>
              <a:rPr lang="en-US" altLang="zh-TW" b="1" dirty="0">
                <a:solidFill>
                  <a:schemeClr val="accent2"/>
                </a:solidFill>
              </a:rPr>
              <a:t>M</a:t>
            </a:r>
            <a:r>
              <a:rPr lang="zh-TW" altLang="zh-TW" b="1" dirty="0">
                <a:solidFill>
                  <a:schemeClr val="accent2"/>
                </a:solidFill>
              </a:rPr>
              <a:t>en</a:t>
            </a:r>
            <a:r>
              <a:rPr lang="zh-TW" altLang="zh-TW" b="1" dirty="0"/>
              <a:t>, deriving their just powers from the consent of the governed…</a:t>
            </a:r>
          </a:p>
          <a:p>
            <a:endParaRPr lang="zh-TW" altLang="en-US" dirty="0"/>
          </a:p>
        </p:txBody>
      </p:sp>
      <p:sp>
        <p:nvSpPr>
          <p:cNvPr id="4" name="內容版面配置區 3">
            <a:extLst>
              <a:ext uri="{FF2B5EF4-FFF2-40B4-BE49-F238E27FC236}">
                <a16:creationId xmlns:a16="http://schemas.microsoft.com/office/drawing/2014/main" xmlns="" id="{335E47DE-E685-4E00-ACDB-EB944470F0BD}"/>
              </a:ext>
            </a:extLst>
          </p:cNvPr>
          <p:cNvSpPr>
            <a:spLocks noGrp="1"/>
          </p:cNvSpPr>
          <p:nvPr>
            <p:ph sz="half" idx="2"/>
          </p:nvPr>
        </p:nvSpPr>
        <p:spPr>
          <a:xfrm>
            <a:off x="4663440" y="1752600"/>
            <a:ext cx="3794760" cy="4116495"/>
          </a:xfrm>
          <a:ln>
            <a:solidFill>
              <a:srgbClr val="0070C0"/>
            </a:solidFill>
          </a:ln>
        </p:spPr>
        <p:txBody>
          <a:bodyPr>
            <a:normAutofit fontScale="77500" lnSpcReduction="20000"/>
          </a:bodyPr>
          <a:lstStyle/>
          <a:p>
            <a:endParaRPr lang="en-US" altLang="zh-TW" b="1" dirty="0"/>
          </a:p>
          <a:p>
            <a:pPr>
              <a:lnSpc>
                <a:spcPct val="120000"/>
              </a:lnSpc>
            </a:pPr>
            <a:r>
              <a:rPr lang="en-US" altLang="zh-TW" sz="2400" b="1" dirty="0"/>
              <a:t>…</a:t>
            </a:r>
            <a:r>
              <a:rPr lang="zh-TW" altLang="en-US" sz="2400" b="1" dirty="0">
                <a:latin typeface="華康魏碑體" panose="03000709000000000000" pitchFamily="65" charset="-120"/>
                <a:ea typeface="華康魏碑體" panose="03000709000000000000" pitchFamily="65" charset="-120"/>
              </a:rPr>
              <a:t>男女生而平等，造物主賦予他們不可剝奪的權利，包括生命權、自由權以及追求幸福的權利。</a:t>
            </a:r>
            <a:endParaRPr lang="en-US" altLang="zh-TW" sz="2400" b="1" dirty="0">
              <a:latin typeface="華康魏碑體" panose="03000709000000000000" pitchFamily="65" charset="-120"/>
              <a:ea typeface="華康魏碑體" panose="03000709000000000000" pitchFamily="65" charset="-120"/>
            </a:endParaRPr>
          </a:p>
          <a:p>
            <a:pPr>
              <a:lnSpc>
                <a:spcPct val="120000"/>
              </a:lnSpc>
            </a:pPr>
            <a:endParaRPr lang="en-US" altLang="zh-TW" sz="2400" b="1" dirty="0"/>
          </a:p>
          <a:p>
            <a:pPr>
              <a:lnSpc>
                <a:spcPct val="120000"/>
              </a:lnSpc>
            </a:pPr>
            <a:endParaRPr lang="en-US" altLang="zh-TW" b="1" dirty="0">
              <a:latin typeface="+mj-ea"/>
              <a:ea typeface="+mj-ea"/>
            </a:endParaRPr>
          </a:p>
          <a:p>
            <a:pPr>
              <a:lnSpc>
                <a:spcPct val="120000"/>
              </a:lnSpc>
            </a:pPr>
            <a:endParaRPr lang="en-US" altLang="zh-TW" b="1" dirty="0">
              <a:latin typeface="+mj-ea"/>
              <a:ea typeface="+mj-ea"/>
            </a:endParaRPr>
          </a:p>
          <a:p>
            <a:pPr>
              <a:lnSpc>
                <a:spcPct val="120000"/>
              </a:lnSpc>
            </a:pPr>
            <a:r>
              <a:rPr lang="zh-TW" altLang="en-US" sz="2400" b="1" dirty="0">
                <a:latin typeface="華康魏碑體" panose="03000709000000000000" pitchFamily="65" charset="-120"/>
                <a:ea typeface="華康魏碑體" panose="03000709000000000000" pitchFamily="65" charset="-120"/>
              </a:rPr>
              <a:t>為保障這些權利才有政府的建立，其權力的正當性源自被統治者的同意</a:t>
            </a:r>
            <a:r>
              <a:rPr lang="en-US" altLang="zh-TW" sz="2400" b="1" dirty="0">
                <a:latin typeface="華康魏碑體" panose="03000709000000000000" pitchFamily="65" charset="-120"/>
                <a:ea typeface="華康魏碑體" panose="03000709000000000000" pitchFamily="65" charset="-120"/>
              </a:rPr>
              <a:t>…</a:t>
            </a:r>
          </a:p>
          <a:p>
            <a:pPr>
              <a:lnSpc>
                <a:spcPct val="120000"/>
              </a:lnSpc>
            </a:pPr>
            <a:endParaRPr lang="en-US" altLang="zh-TW" sz="2400" b="1" dirty="0">
              <a:latin typeface="華康魏碑體" panose="03000709000000000000" pitchFamily="65" charset="-120"/>
              <a:ea typeface="華康魏碑體" panose="03000709000000000000" pitchFamily="65" charset="-120"/>
            </a:endParaRPr>
          </a:p>
          <a:p>
            <a:endParaRPr lang="en-US" altLang="zh-TW" sz="2400" dirty="0">
              <a:latin typeface="華康魏碑體" panose="03000709000000000000" pitchFamily="65" charset="-120"/>
              <a:ea typeface="華康魏碑體" panose="03000709000000000000" pitchFamily="65" charset="-120"/>
            </a:endParaRPr>
          </a:p>
          <a:p>
            <a:endParaRPr lang="zh-TW" altLang="en-US" dirty="0"/>
          </a:p>
        </p:txBody>
      </p:sp>
      <p:sp>
        <p:nvSpPr>
          <p:cNvPr id="5" name="矩形 4">
            <a:extLst>
              <a:ext uri="{FF2B5EF4-FFF2-40B4-BE49-F238E27FC236}">
                <a16:creationId xmlns:a16="http://schemas.microsoft.com/office/drawing/2014/main" xmlns="" id="{E58C8271-4446-4925-BAD9-E70E904D4BDA}"/>
              </a:ext>
            </a:extLst>
          </p:cNvPr>
          <p:cNvSpPr/>
          <p:nvPr/>
        </p:nvSpPr>
        <p:spPr>
          <a:xfrm>
            <a:off x="1371600" y="5954548"/>
            <a:ext cx="6781800" cy="646331"/>
          </a:xfrm>
          <a:prstGeom prst="rect">
            <a:avLst/>
          </a:prstGeom>
        </p:spPr>
        <p:txBody>
          <a:bodyPr wrap="square">
            <a:spAutoFit/>
          </a:bodyPr>
          <a:lstStyle/>
          <a:p>
            <a:r>
              <a:rPr lang="zh-TW" altLang="en-US" dirty="0"/>
              <a:t>人類歷史是一部男性對女性接連不斷傷害及強取豪奪的歷史</a:t>
            </a:r>
            <a:r>
              <a:rPr lang="en-US" altLang="zh-TW" dirty="0"/>
              <a:t>, </a:t>
            </a:r>
            <a:r>
              <a:rPr lang="zh-TW" altLang="en-US" dirty="0"/>
              <a:t>目的在建立男統治女的專制暴政</a:t>
            </a:r>
            <a:r>
              <a:rPr lang="en-US" altLang="zh-TW" dirty="0"/>
              <a:t>.</a:t>
            </a:r>
            <a:endParaRPr lang="zh-TW" altLang="en-US" dirty="0"/>
          </a:p>
        </p:txBody>
      </p:sp>
    </p:spTree>
    <p:extLst>
      <p:ext uri="{BB962C8B-B14F-4D97-AF65-F5344CB8AC3E}">
        <p14:creationId xmlns:p14="http://schemas.microsoft.com/office/powerpoint/2010/main" val="14303397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橙色">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15478</TotalTime>
  <Words>4776</Words>
  <Application>Microsoft Office PowerPoint</Application>
  <PresentationFormat>如螢幕大小 (4:3)</PresentationFormat>
  <Paragraphs>571</Paragraphs>
  <Slides>60</Slides>
  <Notes>30</Notes>
  <HiddenSlides>0</HiddenSlides>
  <MMClips>1</MMClips>
  <ScaleCrop>false</ScaleCrop>
  <HeadingPairs>
    <vt:vector size="6" baseType="variant">
      <vt:variant>
        <vt:lpstr>使用字型</vt:lpstr>
      </vt:variant>
      <vt:variant>
        <vt:i4>18</vt:i4>
      </vt:variant>
      <vt:variant>
        <vt:lpstr>佈景主題</vt:lpstr>
      </vt:variant>
      <vt:variant>
        <vt:i4>1</vt:i4>
      </vt:variant>
      <vt:variant>
        <vt:lpstr>投影片標題</vt:lpstr>
      </vt:variant>
      <vt:variant>
        <vt:i4>60</vt:i4>
      </vt:variant>
    </vt:vector>
  </HeadingPairs>
  <TitlesOfParts>
    <vt:vector size="79" baseType="lpstr">
      <vt:lpstr>Arial Unicode MS</vt:lpstr>
      <vt:lpstr>KaiTi</vt:lpstr>
      <vt:lpstr>細明體</vt:lpstr>
      <vt:lpstr>華康正顏楷體W5</vt:lpstr>
      <vt:lpstr>華康楷書體W5</vt:lpstr>
      <vt:lpstr>華康標楷體</vt:lpstr>
      <vt:lpstr>華康魏碑體</vt:lpstr>
      <vt:lpstr>微軟正黑體</vt:lpstr>
      <vt:lpstr>新細明體</vt:lpstr>
      <vt:lpstr>標楷體</vt:lpstr>
      <vt:lpstr>Arial</vt:lpstr>
      <vt:lpstr>Calibri</vt:lpstr>
      <vt:lpstr>Calibri Light</vt:lpstr>
      <vt:lpstr>Goudy Stout</vt:lpstr>
      <vt:lpstr>Times New Roman</vt:lpstr>
      <vt:lpstr>Verdana</vt:lpstr>
      <vt:lpstr>Wingdings</vt:lpstr>
      <vt:lpstr>Wingdings 2</vt:lpstr>
      <vt:lpstr>Office Theme</vt:lpstr>
      <vt:lpstr>Emily Davison (1872-1913)   激進婦運人士</vt:lpstr>
      <vt:lpstr>                  性別平等與性別多樣化： 政策的制定和執行 </vt:lpstr>
      <vt:lpstr>大綱</vt:lpstr>
      <vt:lpstr>國家女性主義  (state feminism)</vt:lpstr>
      <vt:lpstr>十八世紀啟蒙運動</vt:lpstr>
      <vt:lpstr>US Declaration of Independence 1776　（美國獨立宣言）</vt:lpstr>
      <vt:lpstr>Declaration of the Rights of Man and of the Citizen 1789   （法國人權宣言）</vt:lpstr>
      <vt:lpstr>French women: the Petition of Women of the Third Estate to the King  (1789) </vt:lpstr>
      <vt:lpstr>Declaration of Sentiments 1848  傷心宣言 Seneca Falls Convention 塞加福女權會議 </vt:lpstr>
      <vt:lpstr>PowerPoint 簡報</vt:lpstr>
      <vt:lpstr>PowerPoint 簡報</vt:lpstr>
      <vt:lpstr>PowerPoint 簡報</vt:lpstr>
      <vt:lpstr>PowerPoint 簡報</vt:lpstr>
      <vt:lpstr>消歧公約</vt:lpstr>
      <vt:lpstr>消歧公約的運作</vt:lpstr>
      <vt:lpstr>消歧公約第六條</vt:lpstr>
      <vt:lpstr>消歧公約在台灣的運作</vt:lpstr>
      <vt:lpstr>PowerPoint 簡報</vt:lpstr>
      <vt:lpstr>PowerPoint 簡報</vt:lpstr>
      <vt:lpstr>PowerPoint 簡報</vt:lpstr>
      <vt:lpstr>PowerPoint 簡報</vt:lpstr>
      <vt:lpstr>勞基法第 49 條 </vt:lpstr>
      <vt:lpstr>修法草案</vt:lpstr>
      <vt:lpstr>PowerPoint 簡報</vt:lpstr>
      <vt:lpstr> 有關性別的爭議 2018消歧公約第三次國家報告國際審查會議</vt:lpstr>
      <vt:lpstr>Sex vs Gender</vt:lpstr>
      <vt:lpstr> 消歧公約(CEDAW)國際審委會原文 </vt:lpstr>
      <vt:lpstr>[1] </vt:lpstr>
      <vt:lpstr>PowerPoint 簡報</vt:lpstr>
      <vt:lpstr>PowerPoint 簡報</vt:lpstr>
      <vt:lpstr>北京宣言暨行動綱領1995</vt:lpstr>
      <vt:lpstr>PowerPoint 簡報</vt:lpstr>
      <vt:lpstr>男女二元化</vt:lpstr>
      <vt:lpstr>PowerPoint 簡報</vt:lpstr>
      <vt:lpstr>The UN Economic and Social Council Agreed conclusions 1997/2 Definition of the concept of gender mainstreaming </vt:lpstr>
      <vt:lpstr>聯合國經濟暨社會理事會(ECOSOC第1997/2號商定結論)</vt:lpstr>
      <vt:lpstr>1997  Treaty of Amsterdam 歐盟阿姆斯特丹合約    principles</vt:lpstr>
      <vt:lpstr>2009年歐盟部長委員會「實現性別平等宣言」（Declaration: Making gender equality a reality）</vt:lpstr>
      <vt:lpstr>主流化  mainstreaming or mainstreamed?</vt:lpstr>
      <vt:lpstr>歐洲執行成果評估</vt:lpstr>
      <vt:lpstr>歐洲的成效評估</vt:lpstr>
      <vt:lpstr>PowerPoint 簡報</vt:lpstr>
      <vt:lpstr>從婦女變性別 </vt:lpstr>
      <vt:lpstr>性別主流化</vt:lpstr>
      <vt:lpstr>PowerPoint 簡報</vt:lpstr>
      <vt:lpstr>PowerPoint 簡報</vt:lpstr>
      <vt:lpstr>PowerPoint 簡報</vt:lpstr>
      <vt:lpstr> 由中央至地方之性別平等機制 (性平處2014)</vt:lpstr>
      <vt:lpstr>性別平等會委員組成 (性平處2014) </vt:lpstr>
      <vt:lpstr>PowerPoint 簡報</vt:lpstr>
      <vt:lpstr>性別主流化六大工具(性平處2014) </vt:lpstr>
      <vt:lpstr>性別預算舉例2020, 2021</vt:lpstr>
      <vt:lpstr>PowerPoint 簡報</vt:lpstr>
      <vt:lpstr>PowerPoint 簡報</vt:lpstr>
      <vt:lpstr>台灣的性別比例代表制</vt:lpstr>
      <vt:lpstr>台北市流動公廁 2022</vt:lpstr>
      <vt:lpstr>PowerPoint 簡報</vt:lpstr>
      <vt:lpstr>PowerPoint 簡報</vt:lpstr>
      <vt:lpstr>PowerPoint 簡報</vt:lpstr>
      <vt:lpstr>檢討</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meeting</dc:creator>
  <cp:lastModifiedBy>Heather Kuo 郭蕙棻</cp:lastModifiedBy>
  <cp:revision>348</cp:revision>
  <cp:lastPrinted>1601-01-01T00:00:00Z</cp:lastPrinted>
  <dcterms:created xsi:type="dcterms:W3CDTF">1601-01-01T00:00:00Z</dcterms:created>
  <dcterms:modified xsi:type="dcterms:W3CDTF">2023-05-24T06:11:09Z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